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embeddedFontLst>
    <p:embeddedFont>
      <p:font typeface="Calibri" panose="020F0502020204030204" pitchFamily="34" charset="0"/>
      <p:regular r:id="rId29"/>
      <p:bold r:id="rId30"/>
      <p:italic r:id="rId31"/>
      <p:boldItalic r:id="rId32"/>
    </p:embeddedFont>
    <p:embeddedFont>
      <p:font typeface="Carme" panose="020B0604020202020204" charset="0"/>
      <p:regular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17D24FC-5A5A-47EB-ADB5-FF5AF8A252BC}">
  <a:tblStyle styleId="{517D24FC-5A5A-47EB-ADB5-FF5AF8A252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2B8CEC9-7078-4D95-AC92-7C9CE0EF45BE}"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368" y="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bb36a1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
        <p:nvSpPr>
          <p:cNvPr id="67" name="Google Shape;67;g43bb36a165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7e7197448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7e71974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Noah-all problem and solution slides(51)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Power Rating, Bandwidth, VSWR Sensing(30 s)</a:t>
            </a:r>
            <a:endParaRPr/>
          </a:p>
          <a:p>
            <a:pPr marL="0" lvl="0" indent="0" algn="l" rtl="0">
              <a:spcBef>
                <a:spcPts val="0"/>
              </a:spcBef>
              <a:spcAft>
                <a:spcPts val="0"/>
              </a:spcAft>
              <a:buNone/>
            </a:pPr>
            <a:r>
              <a:rPr lang="en-US"/>
              <a:t>Noah - Frequency Sampling, Impedance(15 s)</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(50 s) The two main practical constraints that need to be taken into consideration are user safety, and product size. User safety is critical for a product like intelletune that is capable of handling 1.5 kilowatts. The product must be manufactured with safety in mind so that the front panel , as well as the rest of the enclosure is safe to be touched. </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Ensuring user safety is critical, so the auto tuner must not pose any potential risks to users during operation. The Intellitune may handle up to a 1.5 kW load, but this high load presents the risk of electrocution. The design must ensure that all potentially dangerous RF current is isolated from the enclosure surface. Therefore, the Intellitune must be placed in a durable yet lightweight enclosure that provides adequate grounding so surface charge does not accumulate.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second constraint that must be kept in mind is the physical size of the enclosure. A ham radio operator typically has a work-bench, or desk, with many different modules that perform different tasks in their set up. The Intellitune must remain competitive be compact enough so that users do not avoid it due to being oversized. A safe constaint for Intellitune is to keep it within 2 inches either direction of a similar existing model that is 13x7x16 </a:t>
            </a: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Preston- 47</a:t>
            </a:r>
            <a:endParaRPr/>
          </a:p>
        </p:txBody>
      </p:sp>
      <p:sp>
        <p:nvSpPr>
          <p:cNvPr id="161" name="Google Shape;16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7e0259f1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7e0259f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features seven buttons triggered by a oush 22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e0259f16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e0259f1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- 51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7e0259f1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7e0259f1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- 30</a:t>
            </a:r>
            <a:endParaRPr/>
          </a:p>
          <a:p>
            <a:pPr marL="0" lvl="0" indent="0" algn="l" rtl="0">
              <a:spcBef>
                <a:spcPts val="0"/>
              </a:spcBef>
              <a:spcAft>
                <a:spcPts val="0"/>
              </a:spcAft>
              <a:buNone/>
            </a:pPr>
            <a:r>
              <a:rPr lang="en-US"/>
              <a:t>One kHz precision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7e0259f1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7e0259f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7e0259f1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7e0259f1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- 36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7e0259f16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7e0259f1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- 46</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bb36a1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a:t>
            </a:r>
            <a:endParaRPr/>
          </a:p>
        </p:txBody>
      </p:sp>
      <p:sp>
        <p:nvSpPr>
          <p:cNvPr id="73" name="Google Shape;73;g43bb36a16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a:t>
            </a:r>
            <a:endParaRPr/>
          </a:p>
        </p:txBody>
      </p:sp>
      <p:sp>
        <p:nvSpPr>
          <p:cNvPr id="206" name="Google Shape;20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7e0259f1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7e0259f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and Noah - 40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47e7197448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47e71974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440210dde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440210dde1_1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3e8f4f4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43e8f4f44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
        <p:nvSpPr>
          <p:cNvPr id="90" name="Google Shape;9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7e0259f1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7e0259f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and Preston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7e0259f16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7e0259f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Jonah-20 secs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3ea74013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3ea7401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Ham radio is a hobby where operators communicate from radio to radio , without internet/cell phones. The most basic radio setup consists of a transceiver and an antenna. As the user changes the frequency that they are operating on, the antenna impedance changes, while the transceiver output impedance stays the same. However, in order to operate at maximum transmitted power it is essential that the antenna and and transceiver impedances match. 40 secs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7e719744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7e71974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7e7197448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7e71974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e719744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e71974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sp>
        <p:nvSpPr>
          <p:cNvPr id="12" name="Google Shape;12;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747703" y="4800601"/>
            <a:ext cx="793909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11"/>
          <p:cNvSpPr>
            <a:spLocks noGrp="1"/>
          </p:cNvSpPr>
          <p:nvPr>
            <p:ph type="pic" idx="2"/>
          </p:nvPr>
        </p:nvSpPr>
        <p:spPr>
          <a:xfrm>
            <a:off x="747703" y="402898"/>
            <a:ext cx="7939097" cy="4324679"/>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1" name="Google Shape;51;p11"/>
          <p:cNvSpPr txBox="1">
            <a:spLocks noGrp="1"/>
          </p:cNvSpPr>
          <p:nvPr>
            <p:ph type="body" idx="1"/>
          </p:nvPr>
        </p:nvSpPr>
        <p:spPr>
          <a:xfrm>
            <a:off x="747703" y="5367338"/>
            <a:ext cx="7939097" cy="43962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pic>
        <p:nvPicPr>
          <p:cNvPr id="53" name="Google Shape;53;p12" descr="bg.jpg"/>
          <p:cNvPicPr preferRelativeResize="0"/>
          <p:nvPr/>
        </p:nvPicPr>
        <p:blipFill rotWithShape="1">
          <a:blip r:embed="rId2">
            <a:alphaModFix amt="60000"/>
          </a:blip>
          <a:srcRect/>
          <a:stretch/>
        </p:blipFill>
        <p:spPr>
          <a:xfrm>
            <a:off x="0" y="-19707"/>
            <a:ext cx="9144000" cy="6877707"/>
          </a:xfrm>
          <a:prstGeom prst="rect">
            <a:avLst/>
          </a:prstGeom>
          <a:noFill/>
          <a:ln>
            <a:noFill/>
          </a:ln>
        </p:spPr>
      </p:pic>
      <p:sp>
        <p:nvSpPr>
          <p:cNvPr id="54" name="Google Shape;54;p1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3"/>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4"/>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401086" y="430146"/>
            <a:ext cx="8397229" cy="5182226"/>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63338" y="274639"/>
            <a:ext cx="812346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7560124" y="1511301"/>
            <a:ext cx="812346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3"/>
          <p:cNvSpPr>
            <a:spLocks noGrp="1"/>
          </p:cNvSpPr>
          <p:nvPr>
            <p:ph type="pic" idx="2"/>
          </p:nvPr>
        </p:nvSpPr>
        <p:spPr>
          <a:xfrm>
            <a:off x="6234386" y="1600201"/>
            <a:ext cx="2452414" cy="2988015"/>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3031782" y="569311"/>
            <a:ext cx="5655018" cy="204075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
          <p:cNvSpPr txBox="1">
            <a:spLocks noGrp="1"/>
          </p:cNvSpPr>
          <p:nvPr>
            <p:ph type="subTitle" idx="1"/>
          </p:nvPr>
        </p:nvSpPr>
        <p:spPr>
          <a:xfrm>
            <a:off x="3031782" y="2890346"/>
            <a:ext cx="5655017" cy="2748455"/>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3" name="Google Shape;23;p4"/>
          <p:cNvSpPr>
            <a:spLocks noGrp="1"/>
          </p:cNvSpPr>
          <p:nvPr>
            <p:ph type="pic" idx="2"/>
          </p:nvPr>
        </p:nvSpPr>
        <p:spPr>
          <a:xfrm>
            <a:off x="0" y="0"/>
            <a:ext cx="2758966" cy="5940101"/>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19402" y="4501931"/>
            <a:ext cx="7675313" cy="1267044"/>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2"/>
              </a:buClr>
              <a:buSzPts val="4000"/>
              <a:buFont typeface="Carme"/>
              <a:buNone/>
              <a:defRPr sz="4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5"/>
          <p:cNvSpPr txBox="1">
            <a:spLocks noGrp="1"/>
          </p:cNvSpPr>
          <p:nvPr>
            <p:ph type="body" idx="1"/>
          </p:nvPr>
        </p:nvSpPr>
        <p:spPr>
          <a:xfrm>
            <a:off x="819402" y="3011380"/>
            <a:ext cx="7675314" cy="139552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rme"/>
                <a:ea typeface="Carme"/>
                <a:cs typeface="Carme"/>
                <a:sym typeface="Carme"/>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rme"/>
                <a:ea typeface="Carme"/>
                <a:cs typeface="Carme"/>
                <a:sym typeface="Carme"/>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5"/>
          <p:cNvSpPr>
            <a:spLocks noGrp="1"/>
          </p:cNvSpPr>
          <p:nvPr>
            <p:ph type="pic" idx="2"/>
          </p:nvPr>
        </p:nvSpPr>
        <p:spPr>
          <a:xfrm>
            <a:off x="819401" y="378937"/>
            <a:ext cx="7675313" cy="2417007"/>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99458" y="274639"/>
            <a:ext cx="828734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399458" y="1600201"/>
            <a:ext cx="409700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body" idx="2"/>
          </p:nvPr>
        </p:nvSpPr>
        <p:spPr>
          <a:xfrm>
            <a:off x="4732039" y="1600201"/>
            <a:ext cx="395476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758966" y="274637"/>
            <a:ext cx="5927834" cy="74136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800"/>
              <a:buFont typeface="Carme"/>
              <a:buNone/>
              <a:defRPr sz="38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7"/>
          <p:cNvSpPr txBox="1">
            <a:spLocks noGrp="1"/>
          </p:cNvSpPr>
          <p:nvPr>
            <p:ph type="body" idx="1"/>
          </p:nvPr>
        </p:nvSpPr>
        <p:spPr>
          <a:xfrm>
            <a:off x="2758966" y="1215232"/>
            <a:ext cx="2995448"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body" idx="2"/>
          </p:nvPr>
        </p:nvSpPr>
        <p:spPr>
          <a:xfrm>
            <a:off x="2758966" y="1854994"/>
            <a:ext cx="2995448"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3"/>
          </p:nvPr>
        </p:nvSpPr>
        <p:spPr>
          <a:xfrm>
            <a:off x="5929586" y="1215232"/>
            <a:ext cx="2757214"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4"/>
          </p:nvPr>
        </p:nvSpPr>
        <p:spPr>
          <a:xfrm>
            <a:off x="5929586" y="1854994"/>
            <a:ext cx="2757214"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7"/>
          <p:cNvSpPr>
            <a:spLocks noGrp="1"/>
          </p:cNvSpPr>
          <p:nvPr>
            <p:ph type="pic" idx="5"/>
          </p:nvPr>
        </p:nvSpPr>
        <p:spPr>
          <a:xfrm>
            <a:off x="155267" y="274637"/>
            <a:ext cx="2452414" cy="2623723"/>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7"/>
          <p:cNvSpPr>
            <a:spLocks noGrp="1"/>
          </p:cNvSpPr>
          <p:nvPr>
            <p:ph type="pic" idx="6"/>
          </p:nvPr>
        </p:nvSpPr>
        <p:spPr>
          <a:xfrm>
            <a:off x="155267" y="3116479"/>
            <a:ext cx="2452414" cy="2598308"/>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1"/>
        <p:cNvGrpSpPr/>
        <p:nvPr/>
      </p:nvGrpSpPr>
      <p:grpSpPr>
        <a:xfrm>
          <a:off x="0" y="0"/>
          <a:ext cx="0" cy="0"/>
          <a:chOff x="0" y="0"/>
          <a:chExt cx="0" cy="0"/>
        </a:xfrm>
      </p:grpSpPr>
      <p:sp>
        <p:nvSpPr>
          <p:cNvPr id="42" name="Google Shape;42;p9"/>
          <p:cNvSpPr>
            <a:spLocks noGrp="1"/>
          </p:cNvSpPr>
          <p:nvPr>
            <p:ph type="pic" idx="2"/>
          </p:nvPr>
        </p:nvSpPr>
        <p:spPr>
          <a:xfrm>
            <a:off x="216723" y="348214"/>
            <a:ext cx="3890524" cy="5233432"/>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 name="Google Shape;43;p9"/>
          <p:cNvSpPr txBox="1">
            <a:spLocks noGrp="1"/>
          </p:cNvSpPr>
          <p:nvPr>
            <p:ph type="body" idx="1"/>
          </p:nvPr>
        </p:nvSpPr>
        <p:spPr>
          <a:xfrm>
            <a:off x="4363309" y="348214"/>
            <a:ext cx="4435005" cy="530512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60901" y="273049"/>
            <a:ext cx="5050305"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0"/>
          <p:cNvSpPr txBox="1">
            <a:spLocks noGrp="1"/>
          </p:cNvSpPr>
          <p:nvPr>
            <p:ph type="body" idx="1"/>
          </p:nvPr>
        </p:nvSpPr>
        <p:spPr>
          <a:xfrm>
            <a:off x="5964622" y="273052"/>
            <a:ext cx="2722179" cy="538028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2"/>
          </p:nvPr>
        </p:nvSpPr>
        <p:spPr>
          <a:xfrm>
            <a:off x="460901" y="1435102"/>
            <a:ext cx="5050305" cy="4218235"/>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bg.jpg"/>
          <p:cNvPicPr preferRelativeResize="0"/>
          <p:nvPr/>
        </p:nvPicPr>
        <p:blipFill rotWithShape="1">
          <a:blip r:embed="rId16">
            <a:alphaModFix amt="60000"/>
          </a:blip>
          <a:srcRect/>
          <a:stretch/>
        </p:blipFill>
        <p:spPr>
          <a:xfrm>
            <a:off x="0" y="-19707"/>
            <a:ext cx="9144000" cy="6877707"/>
          </a:xfrm>
          <a:prstGeom prst="rect">
            <a:avLst/>
          </a:prstGeom>
          <a:noFill/>
          <a:ln>
            <a:noFill/>
          </a:ln>
        </p:spPr>
      </p:pic>
      <p:sp>
        <p:nvSpPr>
          <p:cNvPr id="7" name="Google Shape;7;p1"/>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
          <p:cNvSpPr/>
          <p:nvPr/>
        </p:nvSpPr>
        <p:spPr>
          <a:xfrm>
            <a:off x="2" y="5940101"/>
            <a:ext cx="9143998" cy="917899"/>
          </a:xfrm>
          <a:prstGeom prst="rect">
            <a:avLst/>
          </a:prstGeom>
          <a:solidFill>
            <a:srgbClr val="410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Google Shape;10;p1" descr="HORIZ_BCoE_White.pdf"/>
          <p:cNvPicPr preferRelativeResize="0"/>
          <p:nvPr/>
        </p:nvPicPr>
        <p:blipFill rotWithShape="1">
          <a:blip r:embed="rId17">
            <a:alphaModFix/>
          </a:blip>
          <a:srcRect/>
          <a:stretch/>
        </p:blipFill>
        <p:spPr>
          <a:xfrm>
            <a:off x="213971" y="6110096"/>
            <a:ext cx="2141036" cy="5839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hyperlink" Target="http://www.virhistory.com/ham" TargetMode="External"/><Relationship Id="rId3" Type="http://schemas.openxmlformats.org/officeDocument/2006/relationships/hyperlink" Target="http://www.ecemsstate.edu" TargetMode="External"/><Relationship Id="rId7" Type="http://schemas.openxmlformats.org/officeDocument/2006/relationships/hyperlink" Target="https://www.mysafetysign.com/electrocution-symbol-triangle-warning-sign/sku-is-2026" TargetMode="External"/><Relationship Id="rId12" Type="http://schemas.openxmlformats.org/officeDocument/2006/relationships/hyperlink" Target="https://www.digikey.com/product-detail/en/texas-instruments/MSP-EXP430FR2355/296-50211-ND/9491427#imag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mfjenterprises.com/Product.php?productid=MFJ-9982" TargetMode="External"/><Relationship Id="rId11" Type="http://schemas.openxmlformats.org/officeDocument/2006/relationships/hyperlink" Target="http://www.mfjenterprises.com/Categories.php?sub=0&amp;ref=5" TargetMode="External"/><Relationship Id="rId5" Type="http://schemas.openxmlformats.org/officeDocument/2006/relationships/hyperlink" Target="https://formufit.com/blogs/news/create-a-spiral-dipole-antenna-for-ham-radio" TargetMode="External"/><Relationship Id="rId10" Type="http://schemas.openxmlformats.org/officeDocument/2006/relationships/hyperlink" Target="https://engineeringtutorial.com/basics-of-current-transformer/" TargetMode="External"/><Relationship Id="rId4" Type="http://schemas.openxmlformats.org/officeDocument/2006/relationships/hyperlink" Target="http://www.ece.msstate.edu/people/faculty/dr-mehmet-kurum/" TargetMode="External"/><Relationship Id="rId9" Type="http://schemas.openxmlformats.org/officeDocument/2006/relationships/hyperlink" Target="https://www.commscope.com/Blog/Back-to-Basics-in-Microwave-Systems-Return-Loss-and-VSWR/"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sparkfun.com/products/12779" TargetMode="External"/><Relationship Id="rId3" Type="http://schemas.openxmlformats.org/officeDocument/2006/relationships/hyperlink" Target="https://www.omc-stepperonline.com/hybrid-stepper-motor/nema-23-bipolar-18deg-24nm-340ozin-18a-495v-57x57x104mm-4-wires-23hs41-1804s.html?mfp=149-step-angle%5b1.8%5d,145-holding-torque-ncm%5b190,220,240,250,280,283,300,310,340,400,450,707,850,1300,2200,3000%5d" TargetMode="External"/><Relationship Id="rId7" Type="http://schemas.openxmlformats.org/officeDocument/2006/relationships/hyperlink" Target="https://www.sparkfun.com/products/1285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digikey.com/product-detail/en/trinamic-motion-control-gmbh/QSH5718-51-28-101/1460-1078-ND/4843429" TargetMode="External"/><Relationship Id="rId5" Type="http://schemas.openxmlformats.org/officeDocument/2006/relationships/hyperlink" Target="https://www.omc-stepperonline.com/geared-stepper-motor/nema-11-stepper-motor-bipolar-l51mm-w-gear-raio-1001-planetary-gearbox-11hs20-0674s-pg100.html" TargetMode="External"/><Relationship Id="rId10" Type="http://schemas.openxmlformats.org/officeDocument/2006/relationships/hyperlink" Target="https://www.digikey.com/product-detail/en/trinamic-motion-control-gmbh/TMC%20SILENTSTEPSTICK/1460-1159-ND/5724190?WT.srch=1&amp;gclid=EAIaIQobChMIk8-Ou5T63QIVCJyzCh0TjgHkEAYYASABEgKAzfD_BwE" TargetMode="External"/><Relationship Id="rId4" Type="http://schemas.openxmlformats.org/officeDocument/2006/relationships/hyperlink" Target="https://www.omc-stepperonline.com/nema-17-stepper-motor-bipolar-l33mm-w-gear-raio-271-planetary-gearbox-17hs13-0404s-pg27.html" TargetMode="External"/><Relationship Id="rId9" Type="http://schemas.openxmlformats.org/officeDocument/2006/relationships/hyperlink" Target="https://www.adafruit.com/product/1438"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wenzelmetalspinning.com/steel-vs-aluminum.html" TargetMode="External"/><Relationship Id="rId7" Type="http://schemas.openxmlformats.org/officeDocument/2006/relationships/hyperlink" Target="https://agmetalminer.com/metal-prices/stainless-stee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ww.infomine.com/investment/metal-prices/aluminum/" TargetMode="External"/><Relationship Id="rId5" Type="http://schemas.openxmlformats.org/officeDocument/2006/relationships/hyperlink" Target="http://www.coyotesteel.com/assets/img/PDFs/weightspercubicfoot.pdf" TargetMode="External"/><Relationship Id="rId4" Type="http://schemas.openxmlformats.org/officeDocument/2006/relationships/hyperlink" Target="https://www.metalsupermarkets.com/10-differences-aluminum-stainless-stee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a:solidFill>
                  <a:srgbClr val="212121"/>
                </a:solidFill>
                <a:latin typeface="Calibri"/>
                <a:ea typeface="Calibri"/>
                <a:cs typeface="Calibri"/>
                <a:sym typeface="Calibri"/>
              </a:rPr>
              <a:t>Automatic ham radio antenna tuner</a:t>
            </a:r>
            <a:endParaRPr sz="3600" i="0" u="none" strike="noStrike" cap="none">
              <a:solidFill>
                <a:srgbClr val="888888"/>
              </a:solidFill>
              <a:latin typeface="Calibri"/>
              <a:ea typeface="Calibri"/>
              <a:cs typeface="Calibri"/>
              <a:sym typeface="Calibri"/>
            </a:endParaRPr>
          </a:p>
        </p:txBody>
      </p:sp>
      <p:sp>
        <p:nvSpPr>
          <p:cNvPr id="70" name="Google Shape;70;p16"/>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a:solidFill>
                  <a:schemeClr val="dk2"/>
                </a:solidFill>
                <a:latin typeface="Calibri"/>
                <a:ea typeface="Calibri"/>
                <a:cs typeface="Calibri"/>
                <a:sym typeface="Calibri"/>
              </a:rPr>
              <a:t>Intellitune</a:t>
            </a:r>
            <a:endParaRPr sz="7200" b="1" i="0" u="none" strike="noStrike" cap="none">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600">
                <a:latin typeface="Calibri"/>
                <a:ea typeface="Calibri"/>
                <a:cs typeface="Calibri"/>
                <a:sym typeface="Calibri"/>
              </a:rPr>
              <a:t>Solution</a:t>
            </a:r>
            <a:endParaRPr sz="4600">
              <a:latin typeface="Calibri"/>
              <a:ea typeface="Calibri"/>
              <a:cs typeface="Calibri"/>
              <a:sym typeface="Calibri"/>
            </a:endParaRPr>
          </a:p>
        </p:txBody>
      </p:sp>
      <p:sp>
        <p:nvSpPr>
          <p:cNvPr id="141" name="Google Shape;141;p25"/>
          <p:cNvSpPr txBox="1">
            <a:spLocks noGrp="1"/>
          </p:cNvSpPr>
          <p:nvPr>
            <p:ph type="body" idx="1"/>
          </p:nvPr>
        </p:nvSpPr>
        <p:spPr>
          <a:xfrm>
            <a:off x="61125" y="1005850"/>
            <a:ext cx="8884800" cy="3950700"/>
          </a:xfrm>
          <a:prstGeom prst="rect">
            <a:avLst/>
          </a:prstGeom>
        </p:spPr>
        <p:txBody>
          <a:bodyPr spcFirstLastPara="1" wrap="square" lIns="91425" tIns="45700" rIns="91425" bIns="45700" anchor="t" anchorCtr="0">
            <a:noAutofit/>
          </a:bodyPr>
          <a:lstStyle/>
          <a:p>
            <a:pPr marL="457200" lvl="0" indent="-457200" algn="l" rtl="0">
              <a:spcBef>
                <a:spcPts val="640"/>
              </a:spcBef>
              <a:spcAft>
                <a:spcPts val="0"/>
              </a:spcAft>
              <a:buSzPts val="3600"/>
              <a:buChar char="•"/>
            </a:pPr>
            <a:r>
              <a:rPr lang="en-US" sz="3600">
                <a:latin typeface="Calibri"/>
                <a:ea typeface="Calibri"/>
                <a:cs typeface="Calibri"/>
                <a:sym typeface="Calibri"/>
              </a:rPr>
              <a:t>Intellitune utilizes </a:t>
            </a:r>
            <a:r>
              <a:rPr lang="en-US" sz="3600" b="1">
                <a:latin typeface="Calibri"/>
                <a:ea typeface="Calibri"/>
                <a:cs typeface="Calibri"/>
                <a:sym typeface="Calibri"/>
              </a:rPr>
              <a:t>variable components</a:t>
            </a:r>
            <a:r>
              <a:rPr lang="en-US" sz="3600">
                <a:latin typeface="Calibri"/>
                <a:ea typeface="Calibri"/>
                <a:cs typeface="Calibri"/>
                <a:sym typeface="Calibri"/>
              </a:rPr>
              <a:t> that can be adjusted to precise values of impedance</a:t>
            </a: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Design contains significantly less relays</a:t>
            </a:r>
            <a:endParaRPr sz="3600">
              <a:latin typeface="Calibri"/>
              <a:ea typeface="Calibri"/>
              <a:cs typeface="Calibri"/>
              <a:sym typeface="Calibri"/>
            </a:endParaRPr>
          </a:p>
        </p:txBody>
      </p:sp>
      <p:pic>
        <p:nvPicPr>
          <p:cNvPr id="142" name="Google Shape;142;p25"/>
          <p:cNvPicPr preferRelativeResize="0"/>
          <p:nvPr/>
        </p:nvPicPr>
        <p:blipFill rotWithShape="1">
          <a:blip r:embed="rId3">
            <a:alphaModFix/>
          </a:blip>
          <a:srcRect l="18311" t="14938" r="18608" b="16252"/>
          <a:stretch/>
        </p:blipFill>
        <p:spPr>
          <a:xfrm>
            <a:off x="1301576" y="3802275"/>
            <a:ext cx="2482001" cy="1774925"/>
          </a:xfrm>
          <a:prstGeom prst="rect">
            <a:avLst/>
          </a:prstGeom>
          <a:noFill/>
          <a:ln>
            <a:noFill/>
          </a:ln>
        </p:spPr>
      </p:pic>
      <p:pic>
        <p:nvPicPr>
          <p:cNvPr id="143" name="Google Shape;143;p25"/>
          <p:cNvPicPr preferRelativeResize="0"/>
          <p:nvPr/>
        </p:nvPicPr>
        <p:blipFill rotWithShape="1">
          <a:blip r:embed="rId4">
            <a:alphaModFix/>
          </a:blip>
          <a:srcRect/>
          <a:stretch/>
        </p:blipFill>
        <p:spPr>
          <a:xfrm rot="10800000">
            <a:off x="4876925" y="3785162"/>
            <a:ext cx="3063250" cy="180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510300" y="-55600"/>
            <a:ext cx="8123400" cy="825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Technical Constraints</a:t>
            </a:r>
            <a:endParaRPr sz="4800" b="1" i="0" u="none" strike="noStrike" cap="none">
              <a:solidFill>
                <a:schemeClr val="dk2"/>
              </a:solidFill>
              <a:latin typeface="Calibri"/>
              <a:ea typeface="Calibri"/>
              <a:cs typeface="Calibri"/>
              <a:sym typeface="Calibri"/>
            </a:endParaRPr>
          </a:p>
        </p:txBody>
      </p:sp>
      <p:graphicFrame>
        <p:nvGraphicFramePr>
          <p:cNvPr id="149" name="Google Shape;149;p26"/>
          <p:cNvGraphicFramePr/>
          <p:nvPr/>
        </p:nvGraphicFramePr>
        <p:xfrm>
          <a:off x="177819" y="769735"/>
          <a:ext cx="8788350" cy="5003195"/>
        </p:xfrm>
        <a:graphic>
          <a:graphicData uri="http://schemas.openxmlformats.org/drawingml/2006/table">
            <a:tbl>
              <a:tblPr>
                <a:noFill/>
                <a:tableStyleId>{52B8CEC9-7078-4D95-AC92-7C9CE0EF45BE}</a:tableStyleId>
              </a:tblPr>
              <a:tblGrid>
                <a:gridCol w="2117525">
                  <a:extLst>
                    <a:ext uri="{9D8B030D-6E8A-4147-A177-3AD203B41FA5}">
                      <a16:colId xmlns:a16="http://schemas.microsoft.com/office/drawing/2014/main" val="20000"/>
                    </a:ext>
                  </a:extLst>
                </a:gridCol>
                <a:gridCol w="6670825">
                  <a:extLst>
                    <a:ext uri="{9D8B030D-6E8A-4147-A177-3AD203B41FA5}">
                      <a16:colId xmlns:a16="http://schemas.microsoft.com/office/drawing/2014/main" val="20001"/>
                    </a:ext>
                  </a:extLst>
                </a:gridCol>
              </a:tblGrid>
              <a:tr h="491600">
                <a:tc>
                  <a:txBody>
                    <a:bodyPr/>
                    <a:lstStyle/>
                    <a:p>
                      <a:pPr marL="0" marR="0" lvl="0" indent="0" algn="just" rtl="0">
                        <a:spcBef>
                          <a:spcPts val="0"/>
                        </a:spcBef>
                        <a:spcAft>
                          <a:spcPts val="0"/>
                        </a:spcAft>
                        <a:buClr>
                          <a:schemeClr val="dk1"/>
                        </a:buClr>
                        <a:buSzPts val="1100"/>
                        <a:buFont typeface="Times New Roman"/>
                        <a:buNone/>
                      </a:pPr>
                      <a:r>
                        <a:rPr lang="en-US" sz="2400" b="1" u="none" strike="noStrike" cap="none">
                          <a:latin typeface="Calibri"/>
                          <a:ea typeface="Calibri"/>
                          <a:cs typeface="Calibri"/>
                          <a:sym typeface="Calibri"/>
                        </a:rPr>
                        <a:t>Name</a:t>
                      </a:r>
                      <a:endParaRPr sz="2400" b="1" u="none" strike="noStrike" cap="none">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marR="0" lvl="0" indent="0" algn="just" rtl="0">
                        <a:spcBef>
                          <a:spcPts val="0"/>
                        </a:spcBef>
                        <a:spcAft>
                          <a:spcPts val="0"/>
                        </a:spcAft>
                        <a:buClr>
                          <a:schemeClr val="dk1"/>
                        </a:buClr>
                        <a:buSzPts val="1100"/>
                        <a:buFont typeface="Times New Roman"/>
                        <a:buNone/>
                      </a:pPr>
                      <a:r>
                        <a:rPr lang="en-US" sz="2400" b="1" u="none" strike="noStrike" cap="none">
                          <a:latin typeface="Calibri"/>
                          <a:ea typeface="Calibri"/>
                          <a:cs typeface="Calibri"/>
                          <a:sym typeface="Calibri"/>
                        </a:rPr>
                        <a:t>Description</a:t>
                      </a:r>
                      <a:endParaRPr sz="2400" b="1" u="none" strike="noStrike" cap="none">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0"/>
                  </a:ext>
                </a:extLst>
              </a:tr>
              <a:tr h="491600">
                <a:tc>
                  <a:txBody>
                    <a:bodyPr/>
                    <a:lstStyle/>
                    <a:p>
                      <a:pPr marL="0" lvl="0" indent="0" algn="just" rtl="0">
                        <a:spcBef>
                          <a:spcPts val="0"/>
                        </a:spcBef>
                        <a:spcAft>
                          <a:spcPts val="0"/>
                        </a:spcAft>
                        <a:buNone/>
                      </a:pPr>
                      <a:r>
                        <a:rPr lang="en-US" sz="2400">
                          <a:latin typeface="Calibri"/>
                          <a:ea typeface="Calibri"/>
                          <a:cs typeface="Calibri"/>
                          <a:sym typeface="Calibri"/>
                        </a:rPr>
                        <a:t>Power Rating</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just" rtl="0">
                        <a:spcBef>
                          <a:spcPts val="0"/>
                        </a:spcBef>
                        <a:spcAft>
                          <a:spcPts val="0"/>
                        </a:spcAft>
                        <a:buNone/>
                      </a:pPr>
                      <a:r>
                        <a:rPr lang="en-US" sz="2400">
                          <a:latin typeface="Calibri"/>
                          <a:ea typeface="Calibri"/>
                          <a:cs typeface="Calibri"/>
                          <a:sym typeface="Calibri"/>
                        </a:rPr>
                        <a:t>Handle 1.5 kW of power</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1"/>
                  </a:ext>
                </a:extLst>
              </a:tr>
              <a:tr h="847600">
                <a:tc>
                  <a:txBody>
                    <a:bodyPr/>
                    <a:lstStyle/>
                    <a:p>
                      <a:pPr marL="0" lvl="0" indent="0" algn="just" rtl="0">
                        <a:spcBef>
                          <a:spcPts val="0"/>
                        </a:spcBef>
                        <a:spcAft>
                          <a:spcPts val="0"/>
                        </a:spcAft>
                        <a:buNone/>
                      </a:pPr>
                      <a:r>
                        <a:rPr lang="en-US" sz="2400">
                          <a:latin typeface="Calibri"/>
                          <a:ea typeface="Calibri"/>
                          <a:cs typeface="Calibri"/>
                          <a:sym typeface="Calibri"/>
                        </a:rPr>
                        <a:t>Bandwidth</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just" rtl="0">
                        <a:spcBef>
                          <a:spcPts val="0"/>
                        </a:spcBef>
                        <a:spcAft>
                          <a:spcPts val="0"/>
                        </a:spcAft>
                        <a:buNone/>
                      </a:pPr>
                      <a:r>
                        <a:rPr lang="en-US" sz="2400">
                          <a:latin typeface="Calibri"/>
                          <a:ea typeface="Calibri"/>
                          <a:cs typeface="Calibri"/>
                          <a:sym typeface="Calibri"/>
                        </a:rPr>
                        <a:t>Pass through frequencies from 1.5 MHz to 30 MHz </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2"/>
                  </a:ext>
                </a:extLst>
              </a:tr>
              <a:tr h="1004800">
                <a:tc>
                  <a:txBody>
                    <a:bodyPr/>
                    <a:lstStyle/>
                    <a:p>
                      <a:pPr marL="0" lvl="0" indent="0" algn="just" rtl="0">
                        <a:spcBef>
                          <a:spcPts val="0"/>
                        </a:spcBef>
                        <a:spcAft>
                          <a:spcPts val="0"/>
                        </a:spcAft>
                        <a:buNone/>
                      </a:pPr>
                      <a:r>
                        <a:rPr lang="en-US" sz="2400">
                          <a:latin typeface="Calibri"/>
                          <a:ea typeface="Calibri"/>
                          <a:cs typeface="Calibri"/>
                          <a:sym typeface="Calibri"/>
                        </a:rPr>
                        <a:t>VSWR Sensing</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just" rtl="0">
                        <a:spcBef>
                          <a:spcPts val="0"/>
                        </a:spcBef>
                        <a:spcAft>
                          <a:spcPts val="0"/>
                        </a:spcAft>
                        <a:buNone/>
                      </a:pPr>
                      <a:r>
                        <a:rPr lang="en-US" sz="2400">
                          <a:latin typeface="Calibri"/>
                          <a:ea typeface="Calibri"/>
                          <a:cs typeface="Calibri"/>
                          <a:sym typeface="Calibri"/>
                        </a:rPr>
                        <a:t>Determine the voltage standing wave ratio (VSWR) up to a 32:1 mismatch.</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3"/>
                  </a:ext>
                </a:extLst>
              </a:tr>
              <a:tr h="1203575">
                <a:tc>
                  <a:txBody>
                    <a:bodyPr/>
                    <a:lstStyle/>
                    <a:p>
                      <a:pPr marL="0" lvl="0" indent="0" algn="just" rtl="0">
                        <a:spcBef>
                          <a:spcPts val="0"/>
                        </a:spcBef>
                        <a:spcAft>
                          <a:spcPts val="0"/>
                        </a:spcAft>
                        <a:buNone/>
                      </a:pPr>
                      <a:r>
                        <a:rPr lang="en-US" sz="2400">
                          <a:latin typeface="Calibri"/>
                          <a:ea typeface="Calibri"/>
                          <a:cs typeface="Calibri"/>
                          <a:sym typeface="Calibri"/>
                        </a:rPr>
                        <a:t>Frequency Sampling</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just" rtl="0">
                        <a:spcBef>
                          <a:spcPts val="0"/>
                        </a:spcBef>
                        <a:spcAft>
                          <a:spcPts val="0"/>
                        </a:spcAft>
                        <a:buNone/>
                      </a:pPr>
                      <a:r>
                        <a:rPr lang="en-US" sz="2400">
                          <a:latin typeface="Calibri"/>
                          <a:ea typeface="Calibri"/>
                          <a:cs typeface="Calibri"/>
                          <a:sym typeface="Calibri"/>
                        </a:rPr>
                        <a:t>Sample the transmitting signal and determine frequency up to 30 MHz </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4"/>
                  </a:ext>
                </a:extLst>
              </a:tr>
              <a:tr h="961700">
                <a:tc>
                  <a:txBody>
                    <a:bodyPr/>
                    <a:lstStyle/>
                    <a:p>
                      <a:pPr marL="0" lvl="0" indent="0" algn="just" rtl="0">
                        <a:spcBef>
                          <a:spcPts val="0"/>
                        </a:spcBef>
                        <a:spcAft>
                          <a:spcPts val="0"/>
                        </a:spcAft>
                        <a:buNone/>
                      </a:pPr>
                      <a:r>
                        <a:rPr lang="en-US" sz="2400">
                          <a:latin typeface="Calibri"/>
                          <a:ea typeface="Calibri"/>
                          <a:cs typeface="Calibri"/>
                          <a:sym typeface="Calibri"/>
                        </a:rPr>
                        <a:t>Impedance Matching</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just" rtl="0">
                        <a:spcBef>
                          <a:spcPts val="0"/>
                        </a:spcBef>
                        <a:spcAft>
                          <a:spcPts val="0"/>
                        </a:spcAft>
                        <a:buNone/>
                      </a:pPr>
                      <a:r>
                        <a:rPr lang="en-US" sz="2400">
                          <a:latin typeface="Calibri"/>
                          <a:ea typeface="Calibri"/>
                          <a:cs typeface="Calibri"/>
                          <a:sym typeface="Calibri"/>
                        </a:rPr>
                        <a:t>Provide a tuning network that can match impedances from 12-1600 ohms</a:t>
                      </a:r>
                      <a:endParaRPr sz="2400">
                        <a:latin typeface="Calibri"/>
                        <a:ea typeface="Calibri"/>
                        <a:cs typeface="Calibri"/>
                        <a:sym typeface="Calibri"/>
                      </a:endParaRPr>
                    </a:p>
                  </a:txBody>
                  <a:tcPr marL="63500" marR="63500" marT="63500" marB="63500">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651500" y="-1"/>
            <a:ext cx="8123400" cy="72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a:solidFill>
                  <a:schemeClr val="dk2"/>
                </a:solidFill>
                <a:latin typeface="Calibri"/>
                <a:ea typeface="Calibri"/>
                <a:cs typeface="Calibri"/>
                <a:sym typeface="Calibri"/>
              </a:rPr>
              <a:t>Practical </a:t>
            </a:r>
            <a:r>
              <a:rPr lang="en-US" sz="4800" b="1">
                <a:latin typeface="Calibri"/>
                <a:ea typeface="Calibri"/>
                <a:cs typeface="Calibri"/>
                <a:sym typeface="Calibri"/>
              </a:rPr>
              <a:t>C</a:t>
            </a:r>
            <a:r>
              <a:rPr lang="en-US" sz="4800" b="1" i="0" u="none" strike="noStrike" cap="none">
                <a:solidFill>
                  <a:schemeClr val="dk2"/>
                </a:solidFill>
                <a:latin typeface="Calibri"/>
                <a:ea typeface="Calibri"/>
                <a:cs typeface="Calibri"/>
                <a:sym typeface="Calibri"/>
              </a:rPr>
              <a:t>onstraints</a:t>
            </a:r>
            <a:endParaRPr sz="4800" i="0" u="none" strike="noStrike" cap="none">
              <a:solidFill>
                <a:schemeClr val="dk2"/>
              </a:solidFill>
              <a:latin typeface="Calibri"/>
              <a:ea typeface="Calibri"/>
              <a:cs typeface="Calibri"/>
              <a:sym typeface="Calibri"/>
            </a:endParaRPr>
          </a:p>
        </p:txBody>
      </p:sp>
      <p:pic>
        <p:nvPicPr>
          <p:cNvPr id="155" name="Google Shape;155;p27"/>
          <p:cNvPicPr preferRelativeResize="0"/>
          <p:nvPr/>
        </p:nvPicPr>
        <p:blipFill rotWithShape="1">
          <a:blip r:embed="rId3">
            <a:alphaModFix/>
          </a:blip>
          <a:srcRect/>
          <a:stretch/>
        </p:blipFill>
        <p:spPr>
          <a:xfrm>
            <a:off x="4175123" y="1309999"/>
            <a:ext cx="4500425" cy="2894925"/>
          </a:xfrm>
          <a:prstGeom prst="rect">
            <a:avLst/>
          </a:prstGeom>
          <a:noFill/>
          <a:ln>
            <a:noFill/>
          </a:ln>
        </p:spPr>
      </p:pic>
      <p:sp>
        <p:nvSpPr>
          <p:cNvPr id="156" name="Google Shape;156;p27"/>
          <p:cNvSpPr txBox="1"/>
          <p:nvPr/>
        </p:nvSpPr>
        <p:spPr>
          <a:xfrm>
            <a:off x="703529" y="4627850"/>
            <a:ext cx="2556900" cy="725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alibri"/>
              <a:buNone/>
            </a:pPr>
            <a:r>
              <a:rPr lang="en-US" sz="3000" b="1">
                <a:solidFill>
                  <a:schemeClr val="dk1"/>
                </a:solidFill>
                <a:latin typeface="Calibri"/>
                <a:ea typeface="Calibri"/>
                <a:cs typeface="Calibri"/>
                <a:sym typeface="Calibri"/>
              </a:rPr>
              <a:t>User Safety </a:t>
            </a:r>
            <a:r>
              <a:rPr lang="en-US"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157" name="Google Shape;157;p27"/>
          <p:cNvSpPr txBox="1"/>
          <p:nvPr/>
        </p:nvSpPr>
        <p:spPr>
          <a:xfrm>
            <a:off x="4887550" y="4627850"/>
            <a:ext cx="30756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Calibri"/>
              <a:buNone/>
            </a:pPr>
            <a:r>
              <a:rPr lang="en-US" sz="3000" b="1">
                <a:solidFill>
                  <a:schemeClr val="dk1"/>
                </a:solidFill>
                <a:latin typeface="Calibri"/>
                <a:ea typeface="Calibri"/>
                <a:cs typeface="Calibri"/>
                <a:sym typeface="Calibri"/>
              </a:rPr>
              <a:t>Product Size </a:t>
            </a: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58" name="Google Shape;158;p27" descr="Related image"/>
          <p:cNvPicPr preferRelativeResize="0"/>
          <p:nvPr/>
        </p:nvPicPr>
        <p:blipFill rotWithShape="1">
          <a:blip r:embed="rId4">
            <a:alphaModFix/>
          </a:blip>
          <a:srcRect/>
          <a:stretch/>
        </p:blipFill>
        <p:spPr>
          <a:xfrm>
            <a:off x="364725" y="1310000"/>
            <a:ext cx="3234525" cy="289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3">
            <a:alphaModFix/>
          </a:blip>
          <a:srcRect t="14166" b="4227"/>
          <a:stretch/>
        </p:blipFill>
        <p:spPr>
          <a:xfrm>
            <a:off x="-112075" y="0"/>
            <a:ext cx="9592250" cy="58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86248" y="1066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Calibri"/>
                <a:ea typeface="Calibri"/>
                <a:cs typeface="Calibri"/>
                <a:sym typeface="Calibri"/>
              </a:rPr>
              <a:t>User Interface</a:t>
            </a:r>
            <a:endParaRPr sz="5000">
              <a:latin typeface="Calibri"/>
              <a:ea typeface="Calibri"/>
              <a:cs typeface="Calibri"/>
              <a:sym typeface="Calibri"/>
            </a:endParaRPr>
          </a:p>
        </p:txBody>
      </p:sp>
      <p:sp>
        <p:nvSpPr>
          <p:cNvPr id="169" name="Google Shape;169;p29"/>
          <p:cNvSpPr txBox="1">
            <a:spLocks noGrp="1"/>
          </p:cNvSpPr>
          <p:nvPr>
            <p:ph type="body" idx="1"/>
          </p:nvPr>
        </p:nvSpPr>
        <p:spPr>
          <a:xfrm>
            <a:off x="183350" y="1005825"/>
            <a:ext cx="6045000" cy="39507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Font typeface="Calibri"/>
              <a:buChar char="•"/>
            </a:pPr>
            <a:r>
              <a:rPr lang="en-US">
                <a:latin typeface="Calibri"/>
                <a:ea typeface="Calibri"/>
                <a:cs typeface="Calibri"/>
                <a:sym typeface="Calibri"/>
              </a:rPr>
              <a:t>7 functions triggered by pushbuttons</a:t>
            </a:r>
            <a:endParaRPr>
              <a:latin typeface="Calibri"/>
              <a:ea typeface="Calibri"/>
              <a:cs typeface="Calibri"/>
              <a:sym typeface="Calibri"/>
            </a:endParaRPr>
          </a:p>
          <a:p>
            <a:pPr marL="457200" lvl="0" indent="-431800" algn="l" rtl="0">
              <a:spcBef>
                <a:spcPts val="0"/>
              </a:spcBef>
              <a:spcAft>
                <a:spcPts val="0"/>
              </a:spcAft>
              <a:buSzPts val="3200"/>
              <a:buFont typeface="Calibri"/>
              <a:buChar char="•"/>
            </a:pPr>
            <a:r>
              <a:rPr lang="en-US">
                <a:latin typeface="Calibri"/>
                <a:ea typeface="Calibri"/>
                <a:cs typeface="Calibri"/>
                <a:sym typeface="Calibri"/>
              </a:rPr>
              <a:t>Display shows </a:t>
            </a:r>
            <a:endParaRPr>
              <a:latin typeface="Calibri"/>
              <a:ea typeface="Calibri"/>
              <a:cs typeface="Calibri"/>
              <a:sym typeface="Calibri"/>
            </a:endParaRPr>
          </a:p>
          <a:p>
            <a:pPr marL="914400" lvl="1" indent="-431800" algn="l" rtl="0">
              <a:spcBef>
                <a:spcPts val="0"/>
              </a:spcBef>
              <a:spcAft>
                <a:spcPts val="0"/>
              </a:spcAft>
              <a:buSzPts val="3200"/>
              <a:buFont typeface="Calibri"/>
              <a:buChar char="–"/>
            </a:pPr>
            <a:r>
              <a:rPr lang="en-US" sz="3200" i="1">
                <a:latin typeface="Calibri"/>
                <a:ea typeface="Calibri"/>
                <a:cs typeface="Calibri"/>
                <a:sym typeface="Calibri"/>
              </a:rPr>
              <a:t>SWR reading</a:t>
            </a:r>
            <a:endParaRPr sz="3200" i="1">
              <a:latin typeface="Calibri"/>
              <a:ea typeface="Calibri"/>
              <a:cs typeface="Calibri"/>
              <a:sym typeface="Calibri"/>
            </a:endParaRPr>
          </a:p>
          <a:p>
            <a:pPr marL="914400" lvl="1" indent="-431800" algn="l" rtl="0">
              <a:spcBef>
                <a:spcPts val="0"/>
              </a:spcBef>
              <a:spcAft>
                <a:spcPts val="0"/>
              </a:spcAft>
              <a:buSzPts val="3200"/>
              <a:buFont typeface="Calibri"/>
              <a:buChar char="–"/>
            </a:pPr>
            <a:r>
              <a:rPr lang="en-US" sz="3200" i="1">
                <a:latin typeface="Calibri"/>
                <a:ea typeface="Calibri"/>
                <a:cs typeface="Calibri"/>
                <a:sym typeface="Calibri"/>
              </a:rPr>
              <a:t>Current tuning values</a:t>
            </a:r>
            <a:endParaRPr sz="3200" i="1">
              <a:latin typeface="Calibri"/>
              <a:ea typeface="Calibri"/>
              <a:cs typeface="Calibri"/>
              <a:sym typeface="Calibri"/>
            </a:endParaRPr>
          </a:p>
          <a:p>
            <a:pPr marL="914400" lvl="1" indent="-431800" algn="l" rtl="0">
              <a:spcBef>
                <a:spcPts val="0"/>
              </a:spcBef>
              <a:spcAft>
                <a:spcPts val="0"/>
              </a:spcAft>
              <a:buSzPts val="3200"/>
              <a:buFont typeface="Calibri"/>
              <a:buChar char="–"/>
            </a:pPr>
            <a:r>
              <a:rPr lang="en-US" sz="3200" i="1">
                <a:latin typeface="Calibri"/>
                <a:ea typeface="Calibri"/>
                <a:cs typeface="Calibri"/>
                <a:sym typeface="Calibri"/>
              </a:rPr>
              <a:t>frequency</a:t>
            </a:r>
            <a:endParaRPr sz="3200" i="1">
              <a:latin typeface="Calibri"/>
              <a:ea typeface="Calibri"/>
              <a:cs typeface="Calibri"/>
              <a:sym typeface="Calibri"/>
            </a:endParaRPr>
          </a:p>
          <a:p>
            <a:pPr marL="457200" lvl="0" indent="-431800" algn="l" rtl="0">
              <a:spcBef>
                <a:spcPts val="0"/>
              </a:spcBef>
              <a:spcAft>
                <a:spcPts val="0"/>
              </a:spcAft>
              <a:buSzPts val="3200"/>
              <a:buFont typeface="Calibri"/>
              <a:buChar char="•"/>
            </a:pPr>
            <a:r>
              <a:rPr lang="en-US">
                <a:latin typeface="Calibri"/>
                <a:ea typeface="Calibri"/>
                <a:cs typeface="Calibri"/>
                <a:sym typeface="Calibri"/>
              </a:rPr>
              <a:t>Test Procedure: </a:t>
            </a:r>
            <a:endParaRPr>
              <a:latin typeface="Calibri"/>
              <a:ea typeface="Calibri"/>
              <a:cs typeface="Calibri"/>
              <a:sym typeface="Calibri"/>
            </a:endParaRPr>
          </a:p>
          <a:p>
            <a:pPr marL="457200" lvl="0" indent="-431800" algn="l" rtl="0">
              <a:spcBef>
                <a:spcPts val="0"/>
              </a:spcBef>
              <a:spcAft>
                <a:spcPts val="0"/>
              </a:spcAft>
              <a:buSzPts val="3200"/>
              <a:buFont typeface="Calibri"/>
              <a:buAutoNum type="arabicPeriod"/>
            </a:pPr>
            <a:r>
              <a:rPr lang="en-US">
                <a:latin typeface="Calibri"/>
                <a:ea typeface="Calibri"/>
                <a:cs typeface="Calibri"/>
                <a:sym typeface="Calibri"/>
              </a:rPr>
              <a:t>Pressed Buttons and monitored for correct output</a:t>
            </a:r>
            <a:endParaRPr>
              <a:latin typeface="Calibri"/>
              <a:ea typeface="Calibri"/>
              <a:cs typeface="Calibri"/>
              <a:sym typeface="Calibri"/>
            </a:endParaRPr>
          </a:p>
        </p:txBody>
      </p:sp>
      <p:pic>
        <p:nvPicPr>
          <p:cNvPr id="170" name="Google Shape;170;p29"/>
          <p:cNvPicPr preferRelativeResize="0"/>
          <p:nvPr/>
        </p:nvPicPr>
        <p:blipFill>
          <a:blip r:embed="rId3">
            <a:alphaModFix/>
          </a:blip>
          <a:stretch>
            <a:fillRect/>
          </a:stretch>
        </p:blipFill>
        <p:spPr>
          <a:xfrm>
            <a:off x="5557750" y="1066800"/>
            <a:ext cx="3235876" cy="2104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686248" y="1371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a:latin typeface="Calibri"/>
                <a:ea typeface="Calibri"/>
                <a:cs typeface="Calibri"/>
                <a:sym typeface="Calibri"/>
              </a:rPr>
              <a:t>Voltage Standing Wave Ratio (VSWR) Sensor</a:t>
            </a:r>
            <a:endParaRPr sz="4000">
              <a:latin typeface="Calibri"/>
              <a:ea typeface="Calibri"/>
              <a:cs typeface="Calibri"/>
              <a:sym typeface="Calibri"/>
            </a:endParaRPr>
          </a:p>
        </p:txBody>
      </p:sp>
      <p:sp>
        <p:nvSpPr>
          <p:cNvPr id="176" name="Google Shape;176;p30"/>
          <p:cNvSpPr txBox="1">
            <a:spLocks noGrp="1"/>
          </p:cNvSpPr>
          <p:nvPr>
            <p:ph type="body" idx="1"/>
          </p:nvPr>
        </p:nvSpPr>
        <p:spPr>
          <a:xfrm>
            <a:off x="571648" y="1280151"/>
            <a:ext cx="8000700" cy="39507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Font typeface="Calibri"/>
              <a:buChar char="•"/>
            </a:pPr>
            <a:r>
              <a:rPr lang="en-US">
                <a:latin typeface="Calibri"/>
                <a:ea typeface="Calibri"/>
                <a:cs typeface="Calibri"/>
                <a:sym typeface="Calibri"/>
              </a:rPr>
              <a:t>performed by the wideband current transformer</a:t>
            </a:r>
            <a:br>
              <a:rPr lang="en-US">
                <a:latin typeface="Calibri"/>
                <a:ea typeface="Calibri"/>
                <a:cs typeface="Calibri"/>
                <a:sym typeface="Calibri"/>
              </a:rPr>
            </a:br>
            <a:endParaRPr>
              <a:latin typeface="Calibri"/>
              <a:ea typeface="Calibri"/>
              <a:cs typeface="Calibri"/>
              <a:sym typeface="Calibri"/>
            </a:endParaRPr>
          </a:p>
        </p:txBody>
      </p:sp>
      <p:sp>
        <p:nvSpPr>
          <p:cNvPr id="177" name="Google Shape;177;p30"/>
          <p:cNvSpPr txBox="1"/>
          <p:nvPr/>
        </p:nvSpPr>
        <p:spPr>
          <a:xfrm>
            <a:off x="167825" y="2537350"/>
            <a:ext cx="8519100" cy="3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Calibri"/>
                <a:ea typeface="Calibri"/>
                <a:cs typeface="Calibri"/>
                <a:sym typeface="Calibri"/>
              </a:rPr>
              <a:t>Test procedure:</a:t>
            </a:r>
            <a:endParaRPr sz="3000" b="1">
              <a:latin typeface="Calibri"/>
              <a:ea typeface="Calibri"/>
              <a:cs typeface="Calibri"/>
              <a:sym typeface="Calibri"/>
            </a:endParaRPr>
          </a:p>
          <a:p>
            <a:pPr marL="457200" lvl="0" indent="-419100" algn="l" rtl="0">
              <a:spcBef>
                <a:spcPts val="0"/>
              </a:spcBef>
              <a:spcAft>
                <a:spcPts val="0"/>
              </a:spcAft>
              <a:buSzPts val="3000"/>
              <a:buFont typeface="Calibri"/>
              <a:buAutoNum type="arabicPeriod"/>
            </a:pPr>
            <a:r>
              <a:rPr lang="en-US" sz="3000">
                <a:latin typeface="Calibri"/>
                <a:ea typeface="Calibri"/>
                <a:cs typeface="Calibri"/>
                <a:sym typeface="Calibri"/>
              </a:rPr>
              <a:t>Connect 50 ohm load to calibrate for 1.0 SWR</a:t>
            </a:r>
            <a:endParaRPr sz="3000">
              <a:latin typeface="Calibri"/>
              <a:ea typeface="Calibri"/>
              <a:cs typeface="Calibri"/>
              <a:sym typeface="Calibri"/>
            </a:endParaRPr>
          </a:p>
          <a:p>
            <a:pPr marL="457200" lvl="0" indent="-419100" algn="l" rtl="0">
              <a:spcBef>
                <a:spcPts val="0"/>
              </a:spcBef>
              <a:spcAft>
                <a:spcPts val="0"/>
              </a:spcAft>
              <a:buSzPts val="3000"/>
              <a:buFont typeface="Calibri"/>
              <a:buAutoNum type="arabicPeriod"/>
            </a:pPr>
            <a:r>
              <a:rPr lang="en-US" sz="3000">
                <a:latin typeface="Calibri"/>
                <a:ea typeface="Calibri"/>
                <a:cs typeface="Calibri"/>
                <a:sym typeface="Calibri"/>
              </a:rPr>
              <a:t>Test with varying known loads and and verify experimental reflection coefficient close to the theoretical value.</a:t>
            </a:r>
            <a:endParaRPr sz="3000">
              <a:latin typeface="Calibri"/>
              <a:ea typeface="Calibri"/>
              <a:cs typeface="Calibri"/>
              <a:sym typeface="Calibri"/>
            </a:endParaRPr>
          </a:p>
          <a:p>
            <a:pPr marL="457200" lvl="0" indent="-419100" algn="l" rtl="0">
              <a:spcBef>
                <a:spcPts val="0"/>
              </a:spcBef>
              <a:spcAft>
                <a:spcPts val="0"/>
              </a:spcAft>
              <a:buSzPts val="3000"/>
              <a:buFont typeface="Calibri"/>
              <a:buAutoNum type="arabicPeriod"/>
            </a:pPr>
            <a:r>
              <a:rPr lang="en-US" sz="3000">
                <a:latin typeface="Calibri"/>
                <a:ea typeface="Calibri"/>
                <a:cs typeface="Calibri"/>
                <a:sym typeface="Calibri"/>
              </a:rPr>
              <a:t>Monitor digital potentiometer to verify proper voltage scaling.</a:t>
            </a:r>
            <a:endParaRPr sz="30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686248" y="1527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Frequency Sampling</a:t>
            </a:r>
            <a:endParaRPr/>
          </a:p>
        </p:txBody>
      </p:sp>
      <p:sp>
        <p:nvSpPr>
          <p:cNvPr id="183" name="Google Shape;183;p31"/>
          <p:cNvSpPr txBox="1">
            <a:spLocks noGrp="1"/>
          </p:cNvSpPr>
          <p:nvPr>
            <p:ph type="body" idx="1"/>
          </p:nvPr>
        </p:nvSpPr>
        <p:spPr>
          <a:xfrm>
            <a:off x="686250" y="1127751"/>
            <a:ext cx="8000700" cy="1500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a:t>Samples transmitted signal and measures frequency up to 30 Mhz</a:t>
            </a:r>
            <a:endParaRPr/>
          </a:p>
          <a:p>
            <a:pPr marL="0" lvl="0" indent="0" algn="l" rtl="0">
              <a:spcBef>
                <a:spcPts val="640"/>
              </a:spcBef>
              <a:spcAft>
                <a:spcPts val="0"/>
              </a:spcAft>
              <a:buNone/>
            </a:pPr>
            <a:endParaRPr/>
          </a:p>
        </p:txBody>
      </p:sp>
      <p:sp>
        <p:nvSpPr>
          <p:cNvPr id="184" name="Google Shape;184;p31"/>
          <p:cNvSpPr txBox="1"/>
          <p:nvPr/>
        </p:nvSpPr>
        <p:spPr>
          <a:xfrm>
            <a:off x="213525" y="2552600"/>
            <a:ext cx="4526400" cy="320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t>Test procedure: </a:t>
            </a:r>
            <a:r>
              <a:rPr lang="en-US" sz="3000"/>
              <a:t>signals of various voltage and frequency are sent to the frequency counter, and its measurements are displayed on the LCD</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686248" y="-121611"/>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Stepper Motor Subsystem</a:t>
            </a:r>
            <a:endParaRPr/>
          </a:p>
        </p:txBody>
      </p:sp>
      <p:sp>
        <p:nvSpPr>
          <p:cNvPr id="190" name="Google Shape;190;p32"/>
          <p:cNvSpPr txBox="1">
            <a:spLocks noGrp="1"/>
          </p:cNvSpPr>
          <p:nvPr>
            <p:ph type="body" idx="1"/>
          </p:nvPr>
        </p:nvSpPr>
        <p:spPr>
          <a:xfrm>
            <a:off x="221400" y="822975"/>
            <a:ext cx="8930400" cy="845700"/>
          </a:xfrm>
          <a:prstGeom prst="rect">
            <a:avLst/>
          </a:prstGeom>
        </p:spPr>
        <p:txBody>
          <a:bodyPr spcFirstLastPara="1" wrap="square" lIns="91425" tIns="45700" rIns="91425" bIns="45700" anchor="t" anchorCtr="0">
            <a:noAutofit/>
          </a:bodyPr>
          <a:lstStyle/>
          <a:p>
            <a:pPr marL="457200" lvl="0" indent="-457200" algn="l" rtl="0">
              <a:spcBef>
                <a:spcPts val="640"/>
              </a:spcBef>
              <a:spcAft>
                <a:spcPts val="0"/>
              </a:spcAft>
              <a:buSzPts val="3600"/>
              <a:buChar char="•"/>
            </a:pPr>
            <a:r>
              <a:rPr lang="en-US" sz="3600"/>
              <a:t>needs to rotate variable components</a:t>
            </a:r>
            <a:endParaRPr sz="3600"/>
          </a:p>
          <a:p>
            <a:pPr marL="457200" lvl="0" indent="0" algn="l" rtl="0">
              <a:spcBef>
                <a:spcPts val="640"/>
              </a:spcBef>
              <a:spcAft>
                <a:spcPts val="0"/>
              </a:spcAft>
              <a:buNone/>
            </a:pPr>
            <a:endParaRPr sz="1100"/>
          </a:p>
          <a:p>
            <a:pPr marL="0" lvl="0" indent="0" algn="l" rtl="0">
              <a:spcBef>
                <a:spcPts val="640"/>
              </a:spcBef>
              <a:spcAft>
                <a:spcPts val="0"/>
              </a:spcAft>
              <a:buNone/>
            </a:pPr>
            <a:endParaRPr sz="3600"/>
          </a:p>
        </p:txBody>
      </p:sp>
      <p:sp>
        <p:nvSpPr>
          <p:cNvPr id="191" name="Google Shape;191;p32"/>
          <p:cNvSpPr txBox="1"/>
          <p:nvPr/>
        </p:nvSpPr>
        <p:spPr>
          <a:xfrm>
            <a:off x="167799" y="1760125"/>
            <a:ext cx="5823097" cy="40080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3600" b="1" dirty="0">
                <a:solidFill>
                  <a:schemeClr val="dk1"/>
                </a:solidFill>
                <a:latin typeface="Carme"/>
                <a:ea typeface="Carme"/>
                <a:cs typeface="Carme"/>
                <a:sym typeface="Carme"/>
              </a:rPr>
              <a:t>Test Procedure:</a:t>
            </a:r>
            <a:endParaRPr sz="3600" b="1" dirty="0">
              <a:solidFill>
                <a:schemeClr val="dk1"/>
              </a:solidFill>
              <a:latin typeface="Carme"/>
              <a:ea typeface="Carme"/>
              <a:cs typeface="Carme"/>
              <a:sym typeface="Carme"/>
            </a:endParaRPr>
          </a:p>
          <a:p>
            <a:pPr marL="457200" lvl="0" indent="-406400" algn="l" rtl="0">
              <a:spcBef>
                <a:spcPts val="640"/>
              </a:spcBef>
              <a:spcAft>
                <a:spcPts val="0"/>
              </a:spcAft>
              <a:buClr>
                <a:schemeClr val="dk1"/>
              </a:buClr>
              <a:buSzPts val="2800"/>
              <a:buAutoNum type="arabicPeriod"/>
            </a:pPr>
            <a:r>
              <a:rPr lang="en-US" sz="2800" dirty="0">
                <a:solidFill>
                  <a:schemeClr val="dk1"/>
                </a:solidFill>
                <a:latin typeface="Carme"/>
                <a:ea typeface="Carme"/>
                <a:cs typeface="Carme"/>
                <a:sym typeface="Carme"/>
              </a:rPr>
              <a:t>Rotate motor </a:t>
            </a:r>
            <a:r>
              <a:rPr lang="en-US" sz="2800" i="1" dirty="0">
                <a:solidFill>
                  <a:schemeClr val="dk1"/>
                </a:solidFill>
                <a:latin typeface="Carme"/>
                <a:ea typeface="Carme"/>
                <a:cs typeface="Carme"/>
                <a:sym typeface="Carme"/>
              </a:rPr>
              <a:t>without </a:t>
            </a:r>
            <a:r>
              <a:rPr lang="en-US" sz="2800" dirty="0">
                <a:solidFill>
                  <a:schemeClr val="dk1"/>
                </a:solidFill>
                <a:latin typeface="Carme"/>
                <a:ea typeface="Carme"/>
                <a:cs typeface="Carme"/>
                <a:sym typeface="Carme"/>
              </a:rPr>
              <a:t>connection to components</a:t>
            </a:r>
            <a:endParaRPr sz="2800" dirty="0">
              <a:solidFill>
                <a:schemeClr val="dk1"/>
              </a:solidFill>
              <a:latin typeface="Carme"/>
              <a:ea typeface="Carme"/>
              <a:cs typeface="Carme"/>
              <a:sym typeface="Carme"/>
            </a:endParaRPr>
          </a:p>
          <a:p>
            <a:pPr marL="457200" lvl="0" indent="-406400" algn="l" rtl="0">
              <a:spcBef>
                <a:spcPts val="0"/>
              </a:spcBef>
              <a:spcAft>
                <a:spcPts val="0"/>
              </a:spcAft>
              <a:buClr>
                <a:schemeClr val="dk1"/>
              </a:buClr>
              <a:buSzPts val="2800"/>
              <a:buAutoNum type="arabicPeriod"/>
            </a:pPr>
            <a:r>
              <a:rPr lang="en-US" sz="2800" dirty="0">
                <a:solidFill>
                  <a:schemeClr val="dk1"/>
                </a:solidFill>
                <a:latin typeface="Carme"/>
                <a:ea typeface="Carme"/>
                <a:cs typeface="Carme"/>
                <a:sym typeface="Carme"/>
              </a:rPr>
              <a:t>Rotate motor </a:t>
            </a:r>
            <a:r>
              <a:rPr lang="en-US" sz="2800" i="1" dirty="0">
                <a:solidFill>
                  <a:schemeClr val="dk1"/>
                </a:solidFill>
                <a:latin typeface="Carme"/>
                <a:ea typeface="Carme"/>
                <a:cs typeface="Carme"/>
                <a:sym typeface="Carme"/>
              </a:rPr>
              <a:t>with </a:t>
            </a:r>
            <a:r>
              <a:rPr lang="en-US" sz="2800" dirty="0">
                <a:solidFill>
                  <a:schemeClr val="dk1"/>
                </a:solidFill>
                <a:latin typeface="Carme"/>
                <a:ea typeface="Carme"/>
                <a:cs typeface="Carme"/>
                <a:sym typeface="Carme"/>
              </a:rPr>
              <a:t>connection to components</a:t>
            </a:r>
            <a:endParaRPr sz="2800" dirty="0">
              <a:solidFill>
                <a:schemeClr val="dk1"/>
              </a:solidFill>
              <a:latin typeface="Carme"/>
              <a:ea typeface="Carme"/>
              <a:cs typeface="Carme"/>
              <a:sym typeface="Carme"/>
            </a:endParaRPr>
          </a:p>
          <a:p>
            <a:pPr marL="457200" lvl="0" indent="-406400" algn="l" rtl="0">
              <a:spcBef>
                <a:spcPts val="0"/>
              </a:spcBef>
              <a:spcAft>
                <a:spcPts val="0"/>
              </a:spcAft>
              <a:buClr>
                <a:schemeClr val="dk1"/>
              </a:buClr>
              <a:buSzPts val="2800"/>
              <a:buAutoNum type="arabicPeriod"/>
            </a:pPr>
            <a:r>
              <a:rPr lang="en-US" sz="2800" dirty="0">
                <a:solidFill>
                  <a:schemeClr val="dk1"/>
                </a:solidFill>
                <a:latin typeface="Carme"/>
                <a:ea typeface="Carme"/>
                <a:cs typeface="Carme"/>
                <a:sym typeface="Carme"/>
              </a:rPr>
              <a:t>Check final position of variable components against anticipated</a:t>
            </a:r>
            <a:endParaRPr sz="2800" dirty="0">
              <a:solidFill>
                <a:schemeClr val="dk1"/>
              </a:solidFill>
              <a:latin typeface="Carme"/>
              <a:ea typeface="Carme"/>
              <a:cs typeface="Carme"/>
              <a:sym typeface="Carme"/>
            </a:endParaRPr>
          </a:p>
          <a:p>
            <a:pPr marL="0" lvl="0" indent="0" algn="l" rtl="0">
              <a:spcBef>
                <a:spcPts val="0"/>
              </a:spcBef>
              <a:spcAft>
                <a:spcPts val="0"/>
              </a:spcAft>
              <a:buNone/>
            </a:pP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Impedance Matching Code</a:t>
            </a:r>
            <a:endParaRPr/>
          </a:p>
        </p:txBody>
      </p:sp>
      <p:sp>
        <p:nvSpPr>
          <p:cNvPr id="197" name="Google Shape;197;p33"/>
          <p:cNvSpPr txBox="1">
            <a:spLocks noGrp="1"/>
          </p:cNvSpPr>
          <p:nvPr>
            <p:ph type="body" idx="1"/>
          </p:nvPr>
        </p:nvSpPr>
        <p:spPr>
          <a:xfrm>
            <a:off x="148500" y="1310650"/>
            <a:ext cx="8847000" cy="4659600"/>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Char char="•"/>
            </a:pPr>
            <a:r>
              <a:rPr lang="en-US" sz="3000"/>
              <a:t>Code that will calculate tuning network values </a:t>
            </a:r>
            <a:endParaRPr sz="3000"/>
          </a:p>
          <a:p>
            <a:pPr marL="0" lvl="0" indent="0" algn="l" rtl="0">
              <a:spcBef>
                <a:spcPts val="640"/>
              </a:spcBef>
              <a:spcAft>
                <a:spcPts val="0"/>
              </a:spcAft>
              <a:buNone/>
            </a:pPr>
            <a:r>
              <a:rPr lang="en-US" sz="3000" b="1"/>
              <a:t>Test Procedure:</a:t>
            </a:r>
            <a:endParaRPr sz="3000" b="1"/>
          </a:p>
          <a:p>
            <a:pPr marL="0" lvl="0" indent="0" algn="l" rtl="0">
              <a:spcBef>
                <a:spcPts val="640"/>
              </a:spcBef>
              <a:spcAft>
                <a:spcPts val="0"/>
              </a:spcAft>
              <a:buNone/>
            </a:pPr>
            <a:r>
              <a:rPr lang="en-US" sz="3000"/>
              <a:t>1: Input dummy reflection coefficients to verify algorithm calculations</a:t>
            </a:r>
            <a:endParaRPr sz="3000"/>
          </a:p>
          <a:p>
            <a:pPr marL="0" lvl="0" indent="0" algn="l" rtl="0">
              <a:spcBef>
                <a:spcPts val="640"/>
              </a:spcBef>
              <a:spcAft>
                <a:spcPts val="0"/>
              </a:spcAft>
              <a:buNone/>
            </a:pPr>
            <a:r>
              <a:rPr lang="en-US" sz="3000"/>
              <a:t>2. Connect known dummy loads and verify correct load and SWR are calculated</a:t>
            </a:r>
            <a:endParaRPr sz="3000"/>
          </a:p>
          <a:p>
            <a:pPr marL="0" lvl="0" indent="0" algn="l" rtl="0">
              <a:spcBef>
                <a:spcPts val="640"/>
              </a:spcBef>
              <a:spcAft>
                <a:spcPts val="0"/>
              </a:spcAft>
              <a:buNone/>
            </a:pPr>
            <a:r>
              <a:rPr lang="en-US" sz="3000"/>
              <a:t>3. Verify motors adjust to calculated tuning values</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Variable Component Locating</a:t>
            </a:r>
            <a:endParaRPr/>
          </a:p>
        </p:txBody>
      </p:sp>
      <p:sp>
        <p:nvSpPr>
          <p:cNvPr id="203" name="Google Shape;203;p34"/>
          <p:cNvSpPr txBox="1">
            <a:spLocks noGrp="1"/>
          </p:cNvSpPr>
          <p:nvPr>
            <p:ph type="body" idx="1"/>
          </p:nvPr>
        </p:nvSpPr>
        <p:spPr>
          <a:xfrm>
            <a:off x="686250" y="1181000"/>
            <a:ext cx="8000700" cy="4369800"/>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Char char="•"/>
            </a:pPr>
            <a:r>
              <a:rPr lang="en-US" sz="3000"/>
              <a:t>Keep running track of component location</a:t>
            </a:r>
            <a:endParaRPr sz="3000"/>
          </a:p>
          <a:p>
            <a:pPr marL="457200" lvl="0" indent="0" algn="l" rtl="0">
              <a:spcBef>
                <a:spcPts val="640"/>
              </a:spcBef>
              <a:spcAft>
                <a:spcPts val="0"/>
              </a:spcAft>
              <a:buNone/>
            </a:pPr>
            <a:endParaRPr sz="3000" b="1"/>
          </a:p>
          <a:p>
            <a:pPr marL="0" lvl="0" indent="0" algn="l" rtl="0">
              <a:spcBef>
                <a:spcPts val="640"/>
              </a:spcBef>
              <a:spcAft>
                <a:spcPts val="0"/>
              </a:spcAft>
              <a:buNone/>
            </a:pPr>
            <a:r>
              <a:rPr lang="en-US" sz="3000" b="1"/>
              <a:t>Testing Procedure:</a:t>
            </a:r>
            <a:endParaRPr sz="3000" b="1"/>
          </a:p>
          <a:p>
            <a:pPr marL="457200" lvl="0" indent="-419100" algn="l" rtl="0">
              <a:spcBef>
                <a:spcPts val="640"/>
              </a:spcBef>
              <a:spcAft>
                <a:spcPts val="0"/>
              </a:spcAft>
              <a:buSzPts val="3000"/>
              <a:buAutoNum type="arabicPeriod"/>
            </a:pPr>
            <a:r>
              <a:rPr lang="en-US" sz="3000"/>
              <a:t>Do manual calculations of what the location should be</a:t>
            </a:r>
            <a:endParaRPr sz="3000"/>
          </a:p>
          <a:p>
            <a:pPr marL="457200" lvl="0" indent="-419100" algn="l" rtl="0">
              <a:spcBef>
                <a:spcPts val="0"/>
              </a:spcBef>
              <a:spcAft>
                <a:spcPts val="0"/>
              </a:spcAft>
              <a:buSzPts val="3000"/>
              <a:buAutoNum type="arabicPeriod"/>
            </a:pPr>
            <a:r>
              <a:rPr lang="en-US" sz="3000"/>
              <a:t>Cross check that the potentiometer returns correct resistance that corresponds to the location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510300" y="0"/>
            <a:ext cx="8123400" cy="88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libri"/>
              <a:buNone/>
            </a:pPr>
            <a:r>
              <a:rPr lang="en-US" sz="4800" b="1" i="0" u="none" strike="noStrike" cap="none">
                <a:solidFill>
                  <a:schemeClr val="dk2"/>
                </a:solidFill>
                <a:latin typeface="Calibri"/>
                <a:ea typeface="Calibri"/>
                <a:cs typeface="Calibri"/>
                <a:sym typeface="Calibri"/>
              </a:rPr>
              <a:t>Team Members</a:t>
            </a:r>
            <a:endParaRPr sz="4800" b="1" i="0" u="none" strike="noStrike" cap="none">
              <a:solidFill>
                <a:schemeClr val="dk2"/>
              </a:solidFill>
              <a:latin typeface="Calibri"/>
              <a:ea typeface="Calibri"/>
              <a:cs typeface="Calibri"/>
              <a:sym typeface="Calibri"/>
            </a:endParaRPr>
          </a:p>
        </p:txBody>
      </p:sp>
      <p:sp>
        <p:nvSpPr>
          <p:cNvPr id="76" name="Google Shape;76;p17"/>
          <p:cNvSpPr txBox="1"/>
          <p:nvPr/>
        </p:nvSpPr>
        <p:spPr>
          <a:xfrm>
            <a:off x="2312800" y="4199625"/>
            <a:ext cx="2038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Jonah Stevens</a:t>
            </a:r>
            <a:endParaRPr sz="2400" b="0" i="0">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t="20769" b="7832"/>
          <a:stretch/>
        </p:blipFill>
        <p:spPr>
          <a:xfrm>
            <a:off x="2312799" y="1610301"/>
            <a:ext cx="2038800" cy="2589301"/>
          </a:xfrm>
          <a:prstGeom prst="rect">
            <a:avLst/>
          </a:prstGeom>
          <a:noFill/>
          <a:ln w="19050" cap="flat" cmpd="sng">
            <a:solidFill>
              <a:srgbClr val="990000"/>
            </a:solidFill>
            <a:prstDash val="solid"/>
            <a:round/>
            <a:headEnd type="none" w="sm" len="sm"/>
            <a:tailEnd type="none" w="sm" len="sm"/>
          </a:ln>
        </p:spPr>
      </p:pic>
      <p:pic>
        <p:nvPicPr>
          <p:cNvPr id="78" name="Google Shape;78;p17"/>
          <p:cNvPicPr preferRelativeResize="0"/>
          <p:nvPr/>
        </p:nvPicPr>
        <p:blipFill rotWithShape="1">
          <a:blip r:embed="rId4">
            <a:alphaModFix/>
          </a:blip>
          <a:srcRect t="15333"/>
          <a:stretch/>
        </p:blipFill>
        <p:spPr>
          <a:xfrm>
            <a:off x="4617663" y="1610360"/>
            <a:ext cx="2038799" cy="2589225"/>
          </a:xfrm>
          <a:prstGeom prst="rect">
            <a:avLst/>
          </a:prstGeom>
          <a:noFill/>
          <a:ln w="19050" cap="flat" cmpd="sng">
            <a:solidFill>
              <a:srgbClr val="990000"/>
            </a:solidFill>
            <a:prstDash val="solid"/>
            <a:round/>
            <a:headEnd type="none" w="sm" len="sm"/>
            <a:tailEnd type="none" w="sm" len="sm"/>
          </a:ln>
        </p:spPr>
      </p:pic>
      <p:sp>
        <p:nvSpPr>
          <p:cNvPr id="79" name="Google Shape;79;p17"/>
          <p:cNvSpPr txBox="1"/>
          <p:nvPr/>
        </p:nvSpPr>
        <p:spPr>
          <a:xfrm>
            <a:off x="6924001"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p:txBody>
      </p:sp>
      <p:sp>
        <p:nvSpPr>
          <p:cNvPr id="80" name="Google Shape;80;p17"/>
          <p:cNvSpPr txBox="1"/>
          <p:nvPr/>
        </p:nvSpPr>
        <p:spPr>
          <a:xfrm>
            <a:off x="4706100"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chemeClr val="dk2"/>
              </a:buClr>
              <a:buSzPts val="1200"/>
              <a:buFont typeface="Calibri"/>
              <a:buNone/>
            </a:pP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a:solidFill>
                <a:schemeClr val="dk2"/>
              </a:solidFill>
              <a:latin typeface="Calibri"/>
              <a:ea typeface="Calibri"/>
              <a:cs typeface="Calibri"/>
              <a:sym typeface="Calibri"/>
            </a:endParaRPr>
          </a:p>
        </p:txBody>
      </p:sp>
      <p:sp>
        <p:nvSpPr>
          <p:cNvPr id="81" name="Google Shape;81;p17"/>
          <p:cNvSpPr txBox="1"/>
          <p:nvPr/>
        </p:nvSpPr>
        <p:spPr>
          <a:xfrm>
            <a:off x="2486250" y="4648699"/>
            <a:ext cx="1965300" cy="951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a:solidFill>
                <a:schemeClr val="dk2"/>
              </a:solidFill>
              <a:latin typeface="Calibri"/>
              <a:ea typeface="Calibri"/>
              <a:cs typeface="Calibri"/>
              <a:sym typeface="Calibri"/>
            </a:endParaRPr>
          </a:p>
        </p:txBody>
      </p:sp>
      <p:pic>
        <p:nvPicPr>
          <p:cNvPr id="82" name="Google Shape;82;p17"/>
          <p:cNvPicPr preferRelativeResize="0"/>
          <p:nvPr/>
        </p:nvPicPr>
        <p:blipFill rotWithShape="1">
          <a:blip r:embed="rId5">
            <a:alphaModFix/>
          </a:blip>
          <a:srcRect l="8255" t="25373" r="6376"/>
          <a:stretch/>
        </p:blipFill>
        <p:spPr>
          <a:xfrm>
            <a:off x="6922525" y="1616457"/>
            <a:ext cx="1965301" cy="2576981"/>
          </a:xfrm>
          <a:prstGeom prst="rect">
            <a:avLst/>
          </a:prstGeom>
          <a:noFill/>
          <a:ln w="19050" cap="flat" cmpd="sng">
            <a:solidFill>
              <a:srgbClr val="990000"/>
            </a:solidFill>
            <a:prstDash val="solid"/>
            <a:round/>
            <a:headEnd type="none" w="sm" len="sm"/>
            <a:tailEnd type="none" w="sm" len="sm"/>
          </a:ln>
        </p:spPr>
      </p:pic>
      <p:sp>
        <p:nvSpPr>
          <p:cNvPr id="83" name="Google Shape;83;p17"/>
          <p:cNvSpPr txBox="1"/>
          <p:nvPr/>
        </p:nvSpPr>
        <p:spPr>
          <a:xfrm>
            <a:off x="112050" y="4648700"/>
            <a:ext cx="1965300" cy="1224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2"/>
              </a:buClr>
              <a:buSzPts val="1200"/>
              <a:buFont typeface="Calibri"/>
              <a:buNone/>
            </a:pPr>
            <a:r>
              <a:rPr lang="en-US" sz="1800" b="1">
                <a:solidFill>
                  <a:schemeClr val="dk2"/>
                </a:solidFill>
                <a:latin typeface="Calibri"/>
                <a:ea typeface="Calibri"/>
                <a:cs typeface="Calibri"/>
                <a:sym typeface="Calibri"/>
              </a:rPr>
              <a:t>Team Lead</a:t>
            </a:r>
            <a:endParaRPr sz="1800" b="1">
              <a:solidFill>
                <a:schemeClr val="dk2"/>
              </a:solidFill>
              <a:latin typeface="Calibri"/>
              <a:ea typeface="Calibri"/>
              <a:cs typeface="Calibri"/>
              <a:sym typeface="Calibri"/>
            </a:endParaRPr>
          </a:p>
        </p:txBody>
      </p:sp>
      <p:pic>
        <p:nvPicPr>
          <p:cNvPr id="84" name="Google Shape;84;p17"/>
          <p:cNvPicPr preferRelativeResize="0"/>
          <p:nvPr/>
        </p:nvPicPr>
        <p:blipFill rotWithShape="1">
          <a:blip r:embed="rId6">
            <a:alphaModFix/>
          </a:blip>
          <a:srcRect l="9789" t="26346" r="14083" b="3151"/>
          <a:stretch/>
        </p:blipFill>
        <p:spPr>
          <a:xfrm>
            <a:off x="213450" y="1610288"/>
            <a:ext cx="1863902" cy="2589313"/>
          </a:xfrm>
          <a:prstGeom prst="rect">
            <a:avLst/>
          </a:prstGeom>
          <a:noFill/>
          <a:ln w="19050" cap="flat" cmpd="sng">
            <a:solidFill>
              <a:srgbClr val="980000"/>
            </a:solidFill>
            <a:prstDash val="solid"/>
            <a:round/>
            <a:headEnd type="none" w="sm" len="sm"/>
            <a:tailEnd type="none" w="sm" len="sm"/>
          </a:ln>
        </p:spPr>
      </p:pic>
      <p:sp>
        <p:nvSpPr>
          <p:cNvPr id="85" name="Google Shape;85;p17"/>
          <p:cNvSpPr txBox="1"/>
          <p:nvPr/>
        </p:nvSpPr>
        <p:spPr>
          <a:xfrm>
            <a:off x="-68000" y="4199627"/>
            <a:ext cx="2380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Preston Peranich</a:t>
            </a:r>
            <a:endParaRPr sz="2400" b="0" i="0">
              <a:solidFill>
                <a:schemeClr val="dk1"/>
              </a:solidFill>
              <a:latin typeface="Calibri"/>
              <a:ea typeface="Calibri"/>
              <a:cs typeface="Calibri"/>
              <a:sym typeface="Calibri"/>
            </a:endParaRPr>
          </a:p>
        </p:txBody>
      </p:sp>
      <p:sp>
        <p:nvSpPr>
          <p:cNvPr id="86" name="Google Shape;86;p17"/>
          <p:cNvSpPr txBox="1"/>
          <p:nvPr/>
        </p:nvSpPr>
        <p:spPr>
          <a:xfrm>
            <a:off x="4680493" y="4199624"/>
            <a:ext cx="18639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Haley Knable</a:t>
            </a:r>
            <a:endParaRPr sz="2400" i="0">
              <a:solidFill>
                <a:schemeClr val="dk1"/>
              </a:solidFill>
              <a:latin typeface="Calibri"/>
              <a:ea typeface="Calibri"/>
              <a:cs typeface="Calibri"/>
              <a:sym typeface="Calibri"/>
            </a:endParaRPr>
          </a:p>
        </p:txBody>
      </p:sp>
      <p:sp>
        <p:nvSpPr>
          <p:cNvPr id="87" name="Google Shape;87;p17"/>
          <p:cNvSpPr txBox="1"/>
          <p:nvPr/>
        </p:nvSpPr>
        <p:spPr>
          <a:xfrm>
            <a:off x="6925950" y="4199625"/>
            <a:ext cx="19653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Noah Ihediwa</a:t>
            </a:r>
            <a:endParaRPr sz="240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510300" y="326572"/>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Timeline</a:t>
            </a:r>
            <a:endParaRPr sz="4800" b="1" i="0" u="none" strike="noStrike" cap="none">
              <a:solidFill>
                <a:schemeClr val="dk2"/>
              </a:solidFill>
              <a:latin typeface="Calibri"/>
              <a:ea typeface="Calibri"/>
              <a:cs typeface="Calibri"/>
              <a:sym typeface="Calibri"/>
            </a:endParaRPr>
          </a:p>
        </p:txBody>
      </p:sp>
      <p:sp>
        <p:nvSpPr>
          <p:cNvPr id="209" name="Google Shape;209;p35"/>
          <p:cNvSpPr/>
          <p:nvPr/>
        </p:nvSpPr>
        <p:spPr>
          <a:xfrm>
            <a:off x="1677181" y="2145731"/>
            <a:ext cx="687000" cy="48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highlight>
                <a:schemeClr val="accent2"/>
              </a:highlight>
              <a:latin typeface="Calibri"/>
              <a:ea typeface="Calibri"/>
              <a:cs typeface="Calibri"/>
              <a:sym typeface="Calibri"/>
            </a:endParaRPr>
          </a:p>
        </p:txBody>
      </p:sp>
      <p:grpSp>
        <p:nvGrpSpPr>
          <p:cNvPr id="210" name="Google Shape;210;p35"/>
          <p:cNvGrpSpPr/>
          <p:nvPr/>
        </p:nvGrpSpPr>
        <p:grpSpPr>
          <a:xfrm>
            <a:off x="-97062" y="1576150"/>
            <a:ext cx="2203166" cy="3522277"/>
            <a:chOff x="571613" y="1975408"/>
            <a:chExt cx="1904700" cy="2026743"/>
          </a:xfrm>
        </p:grpSpPr>
        <p:sp>
          <p:nvSpPr>
            <p:cNvPr id="211" name="Google Shape;211;p35"/>
            <p:cNvSpPr/>
            <p:nvPr/>
          </p:nvSpPr>
          <p:spPr>
            <a:xfrm>
              <a:off x="969556" y="1975408"/>
              <a:ext cx="896100" cy="5943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12" name="Google Shape;212;p35"/>
            <p:cNvSpPr txBox="1"/>
            <p:nvPr/>
          </p:nvSpPr>
          <p:spPr>
            <a:xfrm>
              <a:off x="1032328" y="2112060"/>
              <a:ext cx="8334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b="1">
                  <a:solidFill>
                    <a:schemeClr val="accent3"/>
                  </a:solidFill>
                  <a:latin typeface="Calibri"/>
                  <a:ea typeface="Calibri"/>
                  <a:cs typeface="Calibri"/>
                  <a:sym typeface="Calibri"/>
                </a:rPr>
                <a:t>8/18</a:t>
              </a:r>
              <a:endParaRPr sz="2400" b="1">
                <a:solidFill>
                  <a:schemeClr val="accent3"/>
                </a:solidFill>
                <a:latin typeface="Calibri"/>
                <a:ea typeface="Calibri"/>
                <a:cs typeface="Calibri"/>
                <a:sym typeface="Calibri"/>
              </a:endParaRPr>
            </a:p>
          </p:txBody>
        </p:sp>
        <p:sp>
          <p:nvSpPr>
            <p:cNvPr id="213" name="Google Shape;213;p35"/>
            <p:cNvSpPr txBox="1"/>
            <p:nvPr/>
          </p:nvSpPr>
          <p:spPr>
            <a:xfrm>
              <a:off x="594488" y="2818356"/>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3"/>
                </a:buClr>
                <a:buSzPts val="1000"/>
                <a:buFont typeface="Roboto"/>
                <a:buNone/>
              </a:pPr>
              <a:r>
                <a:rPr lang="en-US" sz="2400" b="1">
                  <a:solidFill>
                    <a:schemeClr val="accent3"/>
                  </a:solidFill>
                  <a:latin typeface="Calibri"/>
                  <a:ea typeface="Calibri"/>
                  <a:cs typeface="Calibri"/>
                  <a:sym typeface="Calibri"/>
                </a:rPr>
                <a:t>Initial Research</a:t>
              </a:r>
              <a:endParaRPr sz="2400" b="1">
                <a:solidFill>
                  <a:schemeClr val="accent3"/>
                </a:solidFill>
                <a:latin typeface="Calibri"/>
                <a:ea typeface="Calibri"/>
                <a:cs typeface="Calibri"/>
                <a:sym typeface="Calibri"/>
              </a:endParaRPr>
            </a:p>
          </p:txBody>
        </p:sp>
        <p:sp>
          <p:nvSpPr>
            <p:cNvPr id="214" name="Google Shape;214;p35"/>
            <p:cNvSpPr txBox="1"/>
            <p:nvPr/>
          </p:nvSpPr>
          <p:spPr>
            <a:xfrm>
              <a:off x="571613" y="3264751"/>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i="1">
                  <a:solidFill>
                    <a:schemeClr val="accent3"/>
                  </a:solidFill>
                  <a:latin typeface="Calibri"/>
                  <a:ea typeface="Calibri"/>
                  <a:cs typeface="Calibri"/>
                  <a:sym typeface="Calibri"/>
                </a:rPr>
                <a:t>Technology learned</a:t>
              </a:r>
              <a:endParaRPr sz="2400" i="1">
                <a:solidFill>
                  <a:schemeClr val="accent3"/>
                </a:solidFill>
                <a:latin typeface="Calibri"/>
                <a:ea typeface="Calibri"/>
                <a:cs typeface="Calibri"/>
                <a:sym typeface="Calibri"/>
              </a:endParaRPr>
            </a:p>
          </p:txBody>
        </p:sp>
      </p:grpSp>
      <p:grpSp>
        <p:nvGrpSpPr>
          <p:cNvPr id="215" name="Google Shape;215;p35"/>
          <p:cNvGrpSpPr/>
          <p:nvPr/>
        </p:nvGrpSpPr>
        <p:grpSpPr>
          <a:xfrm>
            <a:off x="2106100" y="1621375"/>
            <a:ext cx="2465853" cy="3477043"/>
            <a:chOff x="2476295" y="1946295"/>
            <a:chExt cx="2131800" cy="2053776"/>
          </a:xfrm>
        </p:grpSpPr>
        <p:sp>
          <p:nvSpPr>
            <p:cNvPr id="216" name="Google Shape;216;p35"/>
            <p:cNvSpPr/>
            <p:nvPr/>
          </p:nvSpPr>
          <p:spPr>
            <a:xfrm>
              <a:off x="3099090" y="1946295"/>
              <a:ext cx="9096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17" name="Google Shape;217;p35"/>
            <p:cNvSpPr txBox="1"/>
            <p:nvPr/>
          </p:nvSpPr>
          <p:spPr>
            <a:xfrm>
              <a:off x="2699382" y="279079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Design </a:t>
              </a:r>
              <a:endParaRPr sz="2400" b="1">
                <a:solidFill>
                  <a:schemeClr val="accent2"/>
                </a:solidFill>
                <a:latin typeface="Calibri"/>
                <a:ea typeface="Calibri"/>
                <a:cs typeface="Calibri"/>
                <a:sym typeface="Calibri"/>
              </a:endParaRPr>
            </a:p>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Phase</a:t>
              </a:r>
              <a:endParaRPr sz="2400" b="1">
                <a:solidFill>
                  <a:schemeClr val="accent2"/>
                </a:solidFill>
                <a:latin typeface="Calibri"/>
                <a:ea typeface="Calibri"/>
                <a:cs typeface="Calibri"/>
                <a:sym typeface="Calibri"/>
              </a:endParaRPr>
            </a:p>
          </p:txBody>
        </p:sp>
        <p:sp>
          <p:nvSpPr>
            <p:cNvPr id="218" name="Google Shape;218;p35"/>
            <p:cNvSpPr txBox="1"/>
            <p:nvPr/>
          </p:nvSpPr>
          <p:spPr>
            <a:xfrm>
              <a:off x="2476295" y="3262672"/>
              <a:ext cx="21318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i="1">
                  <a:solidFill>
                    <a:schemeClr val="accent2"/>
                  </a:solidFill>
                  <a:latin typeface="Calibri"/>
                  <a:ea typeface="Calibri"/>
                  <a:cs typeface="Calibri"/>
                  <a:sym typeface="Calibri"/>
                </a:rPr>
                <a:t>Drew schematics and ordered components</a:t>
              </a:r>
              <a:endParaRPr sz="2400" i="1">
                <a:solidFill>
                  <a:schemeClr val="accent2"/>
                </a:solidFill>
                <a:latin typeface="Calibri"/>
                <a:ea typeface="Calibri"/>
                <a:cs typeface="Calibri"/>
                <a:sym typeface="Calibri"/>
              </a:endParaRPr>
            </a:p>
          </p:txBody>
        </p:sp>
        <p:sp>
          <p:nvSpPr>
            <p:cNvPr id="219" name="Google Shape;219;p35"/>
            <p:cNvSpPr txBox="1"/>
            <p:nvPr/>
          </p:nvSpPr>
          <p:spPr>
            <a:xfrm>
              <a:off x="3099126" y="2082946"/>
              <a:ext cx="9096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b="1">
                  <a:solidFill>
                    <a:schemeClr val="accent2"/>
                  </a:solidFill>
                  <a:latin typeface="Calibri"/>
                  <a:ea typeface="Calibri"/>
                  <a:cs typeface="Calibri"/>
                  <a:sym typeface="Calibri"/>
                </a:rPr>
                <a:t>9/18</a:t>
              </a:r>
              <a:endParaRPr sz="2400" b="1">
                <a:solidFill>
                  <a:schemeClr val="accent2"/>
                </a:solidFill>
                <a:latin typeface="Calibri"/>
                <a:ea typeface="Calibri"/>
                <a:cs typeface="Calibri"/>
                <a:sym typeface="Calibri"/>
              </a:endParaRPr>
            </a:p>
          </p:txBody>
        </p:sp>
      </p:grpSp>
      <p:grpSp>
        <p:nvGrpSpPr>
          <p:cNvPr id="220" name="Google Shape;220;p35"/>
          <p:cNvGrpSpPr/>
          <p:nvPr/>
        </p:nvGrpSpPr>
        <p:grpSpPr>
          <a:xfrm>
            <a:off x="4735613" y="1645975"/>
            <a:ext cx="2203166" cy="3452443"/>
            <a:chOff x="4749649" y="1957153"/>
            <a:chExt cx="1904700" cy="2039246"/>
          </a:xfrm>
        </p:grpSpPr>
        <p:sp>
          <p:nvSpPr>
            <p:cNvPr id="221" name="Google Shape;221;p35"/>
            <p:cNvSpPr/>
            <p:nvPr/>
          </p:nvSpPr>
          <p:spPr>
            <a:xfrm>
              <a:off x="5201094" y="1957153"/>
              <a:ext cx="8907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22" name="Google Shape;222;p35"/>
            <p:cNvSpPr txBox="1"/>
            <p:nvPr/>
          </p:nvSpPr>
          <p:spPr>
            <a:xfrm>
              <a:off x="4787864" y="278712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1"/>
                </a:buClr>
                <a:buSzPts val="1000"/>
                <a:buFont typeface="Roboto"/>
                <a:buNone/>
              </a:pPr>
              <a:r>
                <a:rPr lang="en-US" sz="2400" b="1">
                  <a:solidFill>
                    <a:schemeClr val="accent1"/>
                  </a:solidFill>
                  <a:latin typeface="Calibri"/>
                  <a:ea typeface="Calibri"/>
                  <a:cs typeface="Calibri"/>
                  <a:sym typeface="Calibri"/>
                </a:rPr>
                <a:t>Subsystem Development</a:t>
              </a:r>
              <a:endParaRPr sz="2400" b="1">
                <a:solidFill>
                  <a:schemeClr val="accent1"/>
                </a:solidFill>
                <a:latin typeface="Calibri"/>
                <a:ea typeface="Calibri"/>
                <a:cs typeface="Calibri"/>
                <a:sym typeface="Calibri"/>
              </a:endParaRPr>
            </a:p>
          </p:txBody>
        </p:sp>
        <p:sp>
          <p:nvSpPr>
            <p:cNvPr id="223" name="Google Shape;223;p35"/>
            <p:cNvSpPr txBox="1"/>
            <p:nvPr/>
          </p:nvSpPr>
          <p:spPr>
            <a:xfrm>
              <a:off x="4749649" y="3258999"/>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i="1">
                  <a:solidFill>
                    <a:schemeClr val="accent1"/>
                  </a:solidFill>
                  <a:latin typeface="Calibri"/>
                  <a:ea typeface="Calibri"/>
                  <a:cs typeface="Calibri"/>
                  <a:sym typeface="Calibri"/>
                </a:rPr>
                <a:t>Piecing together the subsystems</a:t>
              </a:r>
              <a:endParaRPr sz="2400" i="1">
                <a:solidFill>
                  <a:srgbClr val="858585"/>
                </a:solidFill>
                <a:latin typeface="Calibri"/>
                <a:ea typeface="Calibri"/>
                <a:cs typeface="Calibri"/>
                <a:sym typeface="Calibri"/>
              </a:endParaRPr>
            </a:p>
          </p:txBody>
        </p:sp>
        <p:sp>
          <p:nvSpPr>
            <p:cNvPr id="224" name="Google Shape;224;p35"/>
            <p:cNvSpPr txBox="1"/>
            <p:nvPr/>
          </p:nvSpPr>
          <p:spPr>
            <a:xfrm>
              <a:off x="4984378" y="2081104"/>
              <a:ext cx="13032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b="1">
                  <a:solidFill>
                    <a:schemeClr val="accent1"/>
                  </a:solidFill>
                  <a:latin typeface="Calibri"/>
                  <a:ea typeface="Calibri"/>
                  <a:cs typeface="Calibri"/>
                  <a:sym typeface="Calibri"/>
                </a:rPr>
                <a:t>10/18</a:t>
              </a:r>
              <a:endParaRPr sz="2400" b="1">
                <a:solidFill>
                  <a:schemeClr val="accent1"/>
                </a:solidFill>
                <a:latin typeface="Calibri"/>
                <a:ea typeface="Calibri"/>
                <a:cs typeface="Calibri"/>
                <a:sym typeface="Calibri"/>
              </a:endParaRPr>
            </a:p>
          </p:txBody>
        </p:sp>
      </p:grpSp>
      <p:grpSp>
        <p:nvGrpSpPr>
          <p:cNvPr id="225" name="Google Shape;225;p35"/>
          <p:cNvGrpSpPr/>
          <p:nvPr/>
        </p:nvGrpSpPr>
        <p:grpSpPr>
          <a:xfrm>
            <a:off x="7102438" y="1627300"/>
            <a:ext cx="2138623" cy="3507268"/>
            <a:chOff x="6795874" y="1957145"/>
            <a:chExt cx="1848900" cy="2071629"/>
          </a:xfrm>
        </p:grpSpPr>
        <p:sp>
          <p:nvSpPr>
            <p:cNvPr id="226" name="Google Shape;226;p35"/>
            <p:cNvSpPr/>
            <p:nvPr/>
          </p:nvSpPr>
          <p:spPr>
            <a:xfrm>
              <a:off x="7296587" y="1957145"/>
              <a:ext cx="900300" cy="594300"/>
            </a:xfrm>
            <a:prstGeom prst="ellipse">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27" name="Google Shape;227;p35"/>
            <p:cNvSpPr txBox="1"/>
            <p:nvPr/>
          </p:nvSpPr>
          <p:spPr>
            <a:xfrm>
              <a:off x="6892188" y="2844970"/>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000"/>
                <a:buFont typeface="Roboto"/>
                <a:buNone/>
              </a:pPr>
              <a:r>
                <a:rPr lang="en-US" sz="2400" b="1">
                  <a:solidFill>
                    <a:schemeClr val="dk1"/>
                  </a:solidFill>
                  <a:latin typeface="Calibri"/>
                  <a:ea typeface="Calibri"/>
                  <a:cs typeface="Calibri"/>
                  <a:sym typeface="Calibri"/>
                </a:rPr>
                <a:t>Integration + Debug</a:t>
              </a:r>
              <a:endParaRPr sz="2400" b="1">
                <a:solidFill>
                  <a:schemeClr val="dk1"/>
                </a:solidFill>
                <a:latin typeface="Calibri"/>
                <a:ea typeface="Calibri"/>
                <a:cs typeface="Calibri"/>
                <a:sym typeface="Calibri"/>
              </a:endParaRPr>
            </a:p>
          </p:txBody>
        </p:sp>
        <p:sp>
          <p:nvSpPr>
            <p:cNvPr id="228" name="Google Shape;228;p35"/>
            <p:cNvSpPr txBox="1"/>
            <p:nvPr/>
          </p:nvSpPr>
          <p:spPr>
            <a:xfrm>
              <a:off x="6795874" y="3291374"/>
              <a:ext cx="18489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i="1">
                  <a:solidFill>
                    <a:schemeClr val="dk1"/>
                  </a:solidFill>
                  <a:latin typeface="Calibri"/>
                  <a:ea typeface="Calibri"/>
                  <a:cs typeface="Calibri"/>
                  <a:sym typeface="Calibri"/>
                </a:rPr>
                <a:t>Finalizing the product</a:t>
              </a:r>
              <a:endParaRPr sz="2400" i="1">
                <a:solidFill>
                  <a:schemeClr val="dk1"/>
                </a:solidFill>
                <a:latin typeface="Calibri"/>
                <a:ea typeface="Calibri"/>
                <a:cs typeface="Calibri"/>
                <a:sym typeface="Calibri"/>
              </a:endParaRPr>
            </a:p>
          </p:txBody>
        </p:sp>
        <p:sp>
          <p:nvSpPr>
            <p:cNvPr id="229" name="Google Shape;229;p35"/>
            <p:cNvSpPr txBox="1"/>
            <p:nvPr/>
          </p:nvSpPr>
          <p:spPr>
            <a:xfrm>
              <a:off x="7238989" y="2086619"/>
              <a:ext cx="9579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b="1">
                  <a:solidFill>
                    <a:schemeClr val="dk1"/>
                  </a:solidFill>
                  <a:latin typeface="Calibri"/>
                  <a:ea typeface="Calibri"/>
                  <a:cs typeface="Calibri"/>
                  <a:sym typeface="Calibri"/>
                </a:rPr>
                <a:t>11/18</a:t>
              </a:r>
              <a:endParaRPr sz="2400" b="1">
                <a:solidFill>
                  <a:schemeClr val="dk1"/>
                </a:solidFill>
                <a:latin typeface="Calibri"/>
                <a:ea typeface="Calibri"/>
                <a:cs typeface="Calibri"/>
                <a:sym typeface="Calibri"/>
              </a:endParaRPr>
            </a:p>
          </p:txBody>
        </p:sp>
      </p:grpSp>
      <p:sp>
        <p:nvSpPr>
          <p:cNvPr id="230" name="Google Shape;230;p35"/>
          <p:cNvSpPr/>
          <p:nvPr/>
        </p:nvSpPr>
        <p:spPr>
          <a:xfrm>
            <a:off x="4213195" y="2145731"/>
            <a:ext cx="687000" cy="48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31" name="Google Shape;231;p35"/>
          <p:cNvSpPr/>
          <p:nvPr/>
        </p:nvSpPr>
        <p:spPr>
          <a:xfrm>
            <a:off x="6650784" y="2145731"/>
            <a:ext cx="687000" cy="486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Progress</a:t>
            </a:r>
            <a:endParaRPr/>
          </a:p>
        </p:txBody>
      </p:sp>
      <p:sp>
        <p:nvSpPr>
          <p:cNvPr id="237" name="Google Shape;237;p36"/>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457200" lvl="0" indent="-431800" algn="l" rtl="0">
              <a:spcBef>
                <a:spcPts val="640"/>
              </a:spcBef>
              <a:spcAft>
                <a:spcPts val="0"/>
              </a:spcAft>
              <a:buSzPts val="3200"/>
              <a:buChar char="•"/>
            </a:pPr>
            <a:r>
              <a:rPr lang="en-US"/>
              <a:t>All subsystems have been completed</a:t>
            </a:r>
            <a:endParaRPr/>
          </a:p>
          <a:p>
            <a:pPr marL="914400" lvl="1" indent="-406400" algn="l" rtl="0">
              <a:spcBef>
                <a:spcPts val="0"/>
              </a:spcBef>
              <a:spcAft>
                <a:spcPts val="0"/>
              </a:spcAft>
              <a:buSzPts val="2800"/>
              <a:buChar char="–"/>
            </a:pPr>
            <a:r>
              <a:rPr lang="en-US"/>
              <a:t>User interface</a:t>
            </a:r>
            <a:endParaRPr/>
          </a:p>
          <a:p>
            <a:pPr marL="914400" lvl="1" indent="-406400" algn="l" rtl="0">
              <a:spcBef>
                <a:spcPts val="0"/>
              </a:spcBef>
              <a:spcAft>
                <a:spcPts val="0"/>
              </a:spcAft>
              <a:buSzPts val="2800"/>
              <a:buChar char="–"/>
            </a:pPr>
            <a:r>
              <a:rPr lang="en-US"/>
              <a:t>VSWR Sensing</a:t>
            </a:r>
            <a:endParaRPr/>
          </a:p>
          <a:p>
            <a:pPr marL="914400" lvl="1" indent="-406400" algn="l" rtl="0">
              <a:spcBef>
                <a:spcPts val="0"/>
              </a:spcBef>
              <a:spcAft>
                <a:spcPts val="0"/>
              </a:spcAft>
              <a:buSzPts val="2800"/>
              <a:buChar char="–"/>
            </a:pPr>
            <a:r>
              <a:rPr lang="en-US"/>
              <a:t>Frequency counter</a:t>
            </a:r>
            <a:endParaRPr/>
          </a:p>
          <a:p>
            <a:pPr marL="914400" lvl="1" indent="-406400" algn="l" rtl="0">
              <a:spcBef>
                <a:spcPts val="0"/>
              </a:spcBef>
              <a:spcAft>
                <a:spcPts val="0"/>
              </a:spcAft>
              <a:buSzPts val="2800"/>
              <a:buChar char="–"/>
            </a:pPr>
            <a:r>
              <a:rPr lang="en-US"/>
              <a:t>Variable component location sensing</a:t>
            </a:r>
            <a:endParaRPr/>
          </a:p>
          <a:p>
            <a:pPr marL="914400" lvl="1" indent="-406400" algn="l" rtl="0">
              <a:spcBef>
                <a:spcPts val="0"/>
              </a:spcBef>
              <a:spcAft>
                <a:spcPts val="0"/>
              </a:spcAft>
              <a:buSzPts val="2800"/>
              <a:buChar char="–"/>
            </a:pPr>
            <a:r>
              <a:rPr lang="en-US"/>
              <a:t>Stepper motor subsystem</a:t>
            </a:r>
            <a:endParaRPr/>
          </a:p>
          <a:p>
            <a:pPr marL="914400" lvl="1" indent="-406400" algn="l" rtl="0">
              <a:spcBef>
                <a:spcPts val="0"/>
              </a:spcBef>
              <a:spcAft>
                <a:spcPts val="0"/>
              </a:spcAft>
              <a:buSzPts val="2800"/>
              <a:buChar char="–"/>
            </a:pPr>
            <a:r>
              <a:rPr lang="en-US"/>
              <a:t>Impedance matching code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Future Work</a:t>
            </a:r>
            <a:endParaRPr/>
          </a:p>
        </p:txBody>
      </p:sp>
      <p:sp>
        <p:nvSpPr>
          <p:cNvPr id="243" name="Google Shape;243;p37"/>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6000"/>
              <a:t>Integration of Subsystems</a:t>
            </a:r>
            <a:endParaRPr sz="6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p:nvPr>
        </p:nvSpPr>
        <p:spPr>
          <a:xfrm>
            <a:off x="563350" y="0"/>
            <a:ext cx="8123400" cy="805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49" name="Google Shape;249;p38"/>
          <p:cNvSpPr txBox="1">
            <a:spLocks noGrp="1"/>
          </p:cNvSpPr>
          <p:nvPr>
            <p:ph type="body" idx="1"/>
          </p:nvPr>
        </p:nvSpPr>
        <p:spPr>
          <a:xfrm>
            <a:off x="563338" y="893289"/>
            <a:ext cx="8123400" cy="395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100"/>
              </a:spcBef>
              <a:spcAft>
                <a:spcPts val="0"/>
              </a:spcAft>
              <a:buClr>
                <a:srgbClr val="666666"/>
              </a:buClr>
              <a:buSzPts val="1800"/>
              <a:buFont typeface="Arial"/>
              <a:buNone/>
            </a:pPr>
            <a:r>
              <a:rPr lang="en-US" sz="1100">
                <a:latin typeface="Calibri"/>
                <a:ea typeface="Calibri"/>
                <a:cs typeface="Calibri"/>
                <a:sym typeface="Calibri"/>
              </a:rPr>
              <a:t>[1] “Dr. Mehmet Kurum,” </a:t>
            </a:r>
            <a:r>
              <a:rPr lang="en-US" sz="1100" u="sng">
                <a:solidFill>
                  <a:schemeClr val="accent6"/>
                </a:solidFill>
                <a:latin typeface="Calibri"/>
                <a:ea typeface="Calibri"/>
                <a:cs typeface="Calibri"/>
                <a:sym typeface="Calibri"/>
                <a:hlinkClick r:id="rId3"/>
              </a:rPr>
              <a:t>www.ecemsstate.edu</a:t>
            </a:r>
            <a:r>
              <a:rPr lang="en-US" sz="1100">
                <a:latin typeface="Calibri"/>
                <a:ea typeface="Calibri"/>
                <a:cs typeface="Calibri"/>
                <a:sym typeface="Calibri"/>
              </a:rPr>
              <a:t>, [Online] Available: </a:t>
            </a:r>
            <a:r>
              <a:rPr lang="en-US" sz="1100" u="sng">
                <a:solidFill>
                  <a:schemeClr val="accent6"/>
                </a:solidFill>
                <a:latin typeface="Calibri"/>
                <a:ea typeface="Calibri"/>
                <a:cs typeface="Calibri"/>
                <a:sym typeface="Calibri"/>
                <a:hlinkClick r:id="rId4"/>
              </a:rPr>
              <a:t>http://www.ece.msstate.edu/people/faculty/dr-mehmet-kurum/</a:t>
            </a:r>
            <a:r>
              <a:rPr lang="en-US" sz="1100">
                <a:latin typeface="Calibri"/>
                <a:ea typeface="Calibri"/>
                <a:cs typeface="Calibri"/>
                <a:sym typeface="Calibri"/>
              </a:rPr>
              <a:t>. </a:t>
            </a:r>
            <a:r>
              <a:rPr lang="en-US" sz="1100">
                <a:solidFill>
                  <a:srgbClr val="333333"/>
                </a:solidFill>
                <a:latin typeface="Calibri"/>
                <a:ea typeface="Calibri"/>
                <a:cs typeface="Calibri"/>
                <a:sym typeface="Calibri"/>
              </a:rPr>
              <a:t> [Accessed: 1-Oct-2018].</a:t>
            </a:r>
            <a:endParaRPr sz="110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100">
                <a:latin typeface="Calibri"/>
                <a:ea typeface="Calibri"/>
                <a:cs typeface="Calibri"/>
                <a:sym typeface="Calibri"/>
              </a:rPr>
              <a:t>[2] “Create a Spiral Dipole Antenna for a ham Radio,” formufit.com. [Online] Available: </a:t>
            </a:r>
            <a:r>
              <a:rPr lang="en-US" sz="1100" u="sng">
                <a:solidFill>
                  <a:schemeClr val="accent6"/>
                </a:solidFill>
                <a:latin typeface="Calibri"/>
                <a:ea typeface="Calibri"/>
                <a:cs typeface="Calibri"/>
                <a:sym typeface="Calibri"/>
                <a:hlinkClick r:id="rId5"/>
              </a:rPr>
              <a:t>https://formufit.com/blogs/news/create-a-spiral-dipole-antenna-for-ham-radio</a:t>
            </a:r>
            <a:r>
              <a:rPr lang="en-US" sz="1100">
                <a:latin typeface="Calibri"/>
                <a:ea typeface="Calibri"/>
                <a:cs typeface="Calibri"/>
                <a:sym typeface="Calibri"/>
              </a:rPr>
              <a:t>. </a:t>
            </a:r>
            <a:r>
              <a:rPr lang="en-US" sz="1100">
                <a:solidFill>
                  <a:srgbClr val="333333"/>
                </a:solidFill>
                <a:latin typeface="Calibri"/>
                <a:ea typeface="Calibri"/>
                <a:cs typeface="Calibri"/>
                <a:sym typeface="Calibri"/>
              </a:rPr>
              <a:t>[Accessed: 1-Oct-2018].</a:t>
            </a:r>
            <a:endParaRPr sz="110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100">
                <a:latin typeface="Calibri"/>
                <a:ea typeface="Calibri"/>
                <a:cs typeface="Calibri"/>
                <a:sym typeface="Calibri"/>
              </a:rPr>
              <a:t>[3] MFJ Enterprises, Inc., Starkville, MS, USA, “MFJ-998,” Available: </a:t>
            </a:r>
            <a:r>
              <a:rPr lang="en-US" sz="1100" u="sng">
                <a:solidFill>
                  <a:schemeClr val="accent6"/>
                </a:solidFill>
                <a:latin typeface="Calibri"/>
                <a:ea typeface="Calibri"/>
                <a:cs typeface="Calibri"/>
                <a:sym typeface="Calibri"/>
                <a:hlinkClick r:id="rId6"/>
              </a:rPr>
              <a:t>https://www.mfjenterprises.com/Product.php?productid=MFJ-9982</a:t>
            </a:r>
            <a:r>
              <a:rPr lang="en-US" sz="1100">
                <a:latin typeface="Calibri"/>
                <a:ea typeface="Calibri"/>
                <a:cs typeface="Calibri"/>
                <a:sym typeface="Calibri"/>
              </a:rPr>
              <a:t> . [Accessed: 18 Sep. 2018].</a:t>
            </a:r>
            <a:endParaRPr sz="1100" i="0" u="none" strike="noStrike" cap="none">
              <a:solidFill>
                <a:srgbClr val="333333"/>
              </a:solidFill>
              <a:latin typeface="Calibri"/>
              <a:ea typeface="Calibri"/>
              <a:cs typeface="Calibri"/>
              <a:sym typeface="Calibri"/>
            </a:endParaRPr>
          </a:p>
          <a:p>
            <a:pPr marL="0" marR="0" lvl="0" indent="0" algn="l" rtl="0">
              <a:lnSpc>
                <a:spcPct val="100000"/>
              </a:lnSpc>
              <a:spcBef>
                <a:spcPts val="1100"/>
              </a:spcBef>
              <a:spcAft>
                <a:spcPts val="0"/>
              </a:spcAft>
              <a:buClr>
                <a:srgbClr val="666666"/>
              </a:buClr>
              <a:buSzPts val="1800"/>
              <a:buFont typeface="Arial"/>
              <a:buNone/>
            </a:pPr>
            <a:r>
              <a:rPr lang="en-US" sz="1100">
                <a:solidFill>
                  <a:srgbClr val="333333"/>
                </a:solidFill>
                <a:latin typeface="Calibri"/>
                <a:ea typeface="Calibri"/>
                <a:cs typeface="Calibri"/>
                <a:sym typeface="Calibri"/>
              </a:rPr>
              <a:t>[4] “ISO Electrical Shock - Electrocution Warning Sign Symbol, SKU: IS-2026,” MySafetySign.com. [Online]. Available: </a:t>
            </a:r>
            <a:r>
              <a:rPr lang="en-US" sz="1100" u="sng">
                <a:solidFill>
                  <a:schemeClr val="hlink"/>
                </a:solidFill>
                <a:latin typeface="Calibri"/>
                <a:ea typeface="Calibri"/>
                <a:cs typeface="Calibri"/>
                <a:sym typeface="Calibri"/>
                <a:hlinkClick r:id="rId7"/>
              </a:rPr>
              <a:t>https://www.mysafetysign.com/electrocution-symbol-triangle-warning-sign/sku-is-2026</a:t>
            </a:r>
            <a:r>
              <a:rPr lang="en-US" sz="1100">
                <a:solidFill>
                  <a:srgbClr val="333333"/>
                </a:solidFill>
                <a:latin typeface="Calibri"/>
                <a:ea typeface="Calibri"/>
                <a:cs typeface="Calibri"/>
                <a:sym typeface="Calibri"/>
              </a:rPr>
              <a:t>.  [Accessed: 16-Oct-2018].</a:t>
            </a:r>
            <a:endParaRPr sz="1100">
              <a:solidFill>
                <a:srgbClr val="333333"/>
              </a:solidFill>
              <a:latin typeface="Calibri"/>
              <a:ea typeface="Calibri"/>
              <a:cs typeface="Calibri"/>
              <a:sym typeface="Calibri"/>
            </a:endParaRPr>
          </a:p>
          <a:p>
            <a:pPr marL="0" lvl="0" indent="0" algn="l" rtl="0">
              <a:spcBef>
                <a:spcPts val="1100"/>
              </a:spcBef>
              <a:spcAft>
                <a:spcPts val="0"/>
              </a:spcAft>
              <a:buClr>
                <a:srgbClr val="666666"/>
              </a:buClr>
              <a:buSzPts val="1800"/>
              <a:buFont typeface="Arial"/>
              <a:buNone/>
            </a:pPr>
            <a:r>
              <a:rPr lang="en-US" sz="1100">
                <a:solidFill>
                  <a:srgbClr val="333333"/>
                </a:solidFill>
                <a:latin typeface="Calibri"/>
                <a:ea typeface="Calibri"/>
                <a:cs typeface="Calibri"/>
                <a:sym typeface="Calibri"/>
              </a:rPr>
              <a:t>[5] “More Links,” </a:t>
            </a:r>
            <a:r>
              <a:rPr lang="en-US" sz="1100" i="1">
                <a:solidFill>
                  <a:srgbClr val="333333"/>
                </a:solidFill>
                <a:latin typeface="Calibri"/>
                <a:ea typeface="Calibri"/>
                <a:cs typeface="Calibri"/>
                <a:sym typeface="Calibri"/>
              </a:rPr>
              <a:t>WW2 Navy Radio - The Radioman's Job</a:t>
            </a:r>
            <a:r>
              <a:rPr lang="en-US" sz="1100">
                <a:solidFill>
                  <a:srgbClr val="333333"/>
                </a:solidFill>
                <a:latin typeface="Calibri"/>
                <a:ea typeface="Calibri"/>
                <a:cs typeface="Calibri"/>
                <a:sym typeface="Calibri"/>
              </a:rPr>
              <a:t>. [Online]. Available: </a:t>
            </a:r>
            <a:r>
              <a:rPr lang="en-US" sz="1100" u="sng">
                <a:solidFill>
                  <a:schemeClr val="accent6"/>
                </a:solidFill>
                <a:latin typeface="Calibri"/>
                <a:ea typeface="Calibri"/>
                <a:cs typeface="Calibri"/>
                <a:sym typeface="Calibri"/>
                <a:hlinkClick r:id="rId8"/>
              </a:rPr>
              <a:t>http://www.virhistory.com/ham</a:t>
            </a:r>
            <a:r>
              <a:rPr lang="en-US" sz="1100">
                <a:solidFill>
                  <a:srgbClr val="333333"/>
                </a:solidFill>
                <a:latin typeface="Calibri"/>
                <a:ea typeface="Calibri"/>
                <a:cs typeface="Calibri"/>
                <a:sym typeface="Calibri"/>
              </a:rPr>
              <a:t>/ . [Accessed: 04-Oct-2018].</a:t>
            </a:r>
            <a:endParaRPr sz="1100">
              <a:solidFill>
                <a:srgbClr val="333333"/>
              </a:solidFill>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100">
                <a:latin typeface="Calibri"/>
                <a:ea typeface="Calibri"/>
                <a:cs typeface="Calibri"/>
                <a:sym typeface="Calibri"/>
              </a:rPr>
              <a:t>[6 ] “Back to Basics in Microwave Systems: Return Loss and VSWR,” commonscope.com. [Online]. Available: </a:t>
            </a:r>
            <a:r>
              <a:rPr lang="en-US" sz="1100" u="sng">
                <a:solidFill>
                  <a:schemeClr val="accent6"/>
                </a:solidFill>
                <a:latin typeface="Calibri"/>
                <a:ea typeface="Calibri"/>
                <a:cs typeface="Calibri"/>
                <a:sym typeface="Calibri"/>
                <a:hlinkClick r:id="rId9"/>
              </a:rPr>
              <a:t>https://www.commscope.com/Blog/Back-to-Basics-in-Microwave-Systems-Return-Loss-and-VSWR/</a:t>
            </a:r>
            <a:r>
              <a:rPr lang="en-US" sz="1100">
                <a:solidFill>
                  <a:srgbClr val="333333"/>
                </a:solidFill>
                <a:latin typeface="Calibri"/>
                <a:ea typeface="Calibri"/>
                <a:cs typeface="Calibri"/>
                <a:sym typeface="Calibri"/>
              </a:rPr>
              <a:t>[Accessed: 04-Oct-2018].</a:t>
            </a:r>
            <a:endParaRPr sz="1100">
              <a:solidFill>
                <a:srgbClr val="333333"/>
              </a:solidFill>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100">
                <a:latin typeface="Calibri"/>
                <a:ea typeface="Calibri"/>
                <a:cs typeface="Calibri"/>
                <a:sym typeface="Calibri"/>
              </a:rPr>
              <a:t>[7] “Basics of Current Transformer,” engineeringtutorial.com. [Online]. Availiable: </a:t>
            </a:r>
            <a:r>
              <a:rPr lang="en-US" sz="1100" u="sng">
                <a:solidFill>
                  <a:schemeClr val="accent6"/>
                </a:solidFill>
                <a:latin typeface="Calibri"/>
                <a:ea typeface="Calibri"/>
                <a:cs typeface="Calibri"/>
                <a:sym typeface="Calibri"/>
                <a:hlinkClick r:id="rId10"/>
              </a:rPr>
              <a:t>https://engineeringtutorial.com/basics-of-current-transformer/</a:t>
            </a:r>
            <a:r>
              <a:rPr lang="en-US" sz="1100">
                <a:solidFill>
                  <a:srgbClr val="333333"/>
                </a:solidFill>
                <a:latin typeface="Calibri"/>
                <a:ea typeface="Calibri"/>
                <a:cs typeface="Calibri"/>
                <a:sym typeface="Calibri"/>
              </a:rPr>
              <a:t>[Accessed: 04-Oct-2018].</a:t>
            </a:r>
            <a:endParaRPr sz="1100">
              <a:solidFill>
                <a:srgbClr val="333333"/>
              </a:solidFill>
              <a:latin typeface="Calibri"/>
              <a:ea typeface="Calibri"/>
              <a:cs typeface="Calibri"/>
              <a:sym typeface="Calibri"/>
            </a:endParaRPr>
          </a:p>
          <a:p>
            <a:pPr marL="0" lvl="0" indent="0" algn="l" rtl="0">
              <a:lnSpc>
                <a:spcPct val="115000"/>
              </a:lnSpc>
              <a:spcBef>
                <a:spcPts val="0"/>
              </a:spcBef>
              <a:spcAft>
                <a:spcPts val="0"/>
              </a:spcAft>
              <a:buClr>
                <a:srgbClr val="666666"/>
              </a:buClr>
              <a:buSzPts val="1800"/>
              <a:buFont typeface="Arial"/>
              <a:buNone/>
            </a:pPr>
            <a:endParaRPr sz="1100">
              <a:solidFill>
                <a:srgbClr val="666666"/>
              </a:solidFill>
              <a:latin typeface="Calibri"/>
              <a:ea typeface="Calibri"/>
              <a:cs typeface="Calibri"/>
              <a:sym typeface="Calibri"/>
            </a:endParaRPr>
          </a:p>
          <a:p>
            <a:pPr marL="0" lvl="0" indent="0" algn="l" rtl="0">
              <a:lnSpc>
                <a:spcPct val="115000"/>
              </a:lnSpc>
              <a:spcBef>
                <a:spcPts val="0"/>
              </a:spcBef>
              <a:spcAft>
                <a:spcPts val="0"/>
              </a:spcAft>
              <a:buClr>
                <a:srgbClr val="666666"/>
              </a:buClr>
              <a:buSzPts val="1800"/>
              <a:buFont typeface="Arial"/>
              <a:buNone/>
            </a:pPr>
            <a:r>
              <a:rPr lang="en-US" sz="1100">
                <a:solidFill>
                  <a:srgbClr val="666666"/>
                </a:solidFill>
                <a:latin typeface="Calibri"/>
                <a:ea typeface="Calibri"/>
                <a:cs typeface="Calibri"/>
                <a:sym typeface="Calibri"/>
              </a:rPr>
              <a:t>[</a:t>
            </a:r>
            <a:r>
              <a:rPr lang="en-US" sz="1100">
                <a:latin typeface="Calibri"/>
                <a:ea typeface="Calibri"/>
                <a:cs typeface="Calibri"/>
                <a:sym typeface="Calibri"/>
              </a:rPr>
              <a:t>8] MFJ Enterprises Inc., Starkville, MS, USA, “Tuners, Antenna Tuners,” Available: </a:t>
            </a:r>
            <a:r>
              <a:rPr lang="en-US" sz="1100" u="sng">
                <a:solidFill>
                  <a:schemeClr val="accent6"/>
                </a:solidFill>
                <a:latin typeface="Calibri"/>
                <a:ea typeface="Calibri"/>
                <a:cs typeface="Calibri"/>
                <a:sym typeface="Calibri"/>
                <a:hlinkClick r:id="rId11"/>
              </a:rPr>
              <a:t>http://www.mfjenterprises.com/Categories.php?sub=0&amp;ref=5</a:t>
            </a:r>
            <a:r>
              <a:rPr lang="en-US" sz="1100">
                <a:latin typeface="Calibri"/>
                <a:ea typeface="Calibri"/>
                <a:cs typeface="Calibri"/>
                <a:sym typeface="Calibri"/>
              </a:rPr>
              <a:t> . [Accessed: 30-Sep-2018].</a:t>
            </a:r>
            <a:endParaRPr sz="110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100">
                <a:latin typeface="Calibri"/>
                <a:ea typeface="Calibri"/>
                <a:cs typeface="Calibri"/>
                <a:sym typeface="Calibri"/>
              </a:rPr>
              <a:t>[9] “296-50211-ND,” digkey.com. [Online]. Available: </a:t>
            </a:r>
            <a:r>
              <a:rPr lang="en-US" sz="1100" u="sng">
                <a:solidFill>
                  <a:schemeClr val="accent6"/>
                </a:solidFill>
                <a:latin typeface="Calibri"/>
                <a:ea typeface="Calibri"/>
                <a:cs typeface="Calibri"/>
                <a:sym typeface="Calibri"/>
                <a:hlinkClick r:id="rId12"/>
              </a:rPr>
              <a:t>https://www.digikey.com/product-detail/en/texas-instruments/MSP-EXP430FR2355/296-50211-ND/9491427#images</a:t>
            </a:r>
            <a:r>
              <a:rPr lang="en-US" sz="1100">
                <a:solidFill>
                  <a:srgbClr val="333333"/>
                </a:solidFill>
                <a:latin typeface="Calibri"/>
                <a:ea typeface="Calibri"/>
                <a:cs typeface="Calibri"/>
                <a:sym typeface="Calibri"/>
              </a:rPr>
              <a:t>[Accessed: 04-Oct-2018].</a:t>
            </a:r>
            <a:endParaRPr sz="1100">
              <a:latin typeface="Calibri"/>
              <a:ea typeface="Calibri"/>
              <a:cs typeface="Calibri"/>
              <a:sym typeface="Calibri"/>
            </a:endParaRPr>
          </a:p>
          <a:p>
            <a:pPr marL="0" marR="0" lvl="0" indent="0" algn="l" rtl="0">
              <a:lnSpc>
                <a:spcPct val="115000"/>
              </a:lnSpc>
              <a:spcBef>
                <a:spcPts val="0"/>
              </a:spcBef>
              <a:spcAft>
                <a:spcPts val="0"/>
              </a:spcAft>
              <a:buClr>
                <a:srgbClr val="666666"/>
              </a:buClr>
              <a:buSzPts val="1800"/>
              <a:buFont typeface="Arial"/>
              <a:buNone/>
            </a:pPr>
            <a:endParaRPr sz="1100" i="0" u="none" strike="noStrike" cap="none">
              <a:solidFill>
                <a:srgbClr val="333333"/>
              </a:solidFill>
              <a:latin typeface="Calibri"/>
              <a:ea typeface="Calibri"/>
              <a:cs typeface="Calibri"/>
              <a:sym typeface="Calibri"/>
            </a:endParaRPr>
          </a:p>
          <a:p>
            <a:pPr marL="0" marR="0" lvl="0" indent="0" algn="l" rtl="0">
              <a:lnSpc>
                <a:spcPct val="115000"/>
              </a:lnSpc>
              <a:spcBef>
                <a:spcPts val="1600"/>
              </a:spcBef>
              <a:spcAft>
                <a:spcPts val="0"/>
              </a:spcAft>
              <a:buClr>
                <a:srgbClr val="666666"/>
              </a:buClr>
              <a:buSzPts val="1800"/>
              <a:buFont typeface="Arial"/>
              <a:buNone/>
            </a:pPr>
            <a:r>
              <a:rPr lang="en-US" sz="1100" i="0" u="none" strike="noStrike" cap="none">
                <a:solidFill>
                  <a:srgbClr val="000000"/>
                </a:solidFill>
                <a:latin typeface="Calibri"/>
                <a:ea typeface="Calibri"/>
                <a:cs typeface="Calibri"/>
                <a:sym typeface="Calibri"/>
              </a:rPr>
              <a:t> </a:t>
            </a:r>
            <a:endParaRPr>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a:spLocks noGrp="1"/>
          </p:cNvSpPr>
          <p:nvPr>
            <p:ph type="title"/>
          </p:nvPr>
        </p:nvSpPr>
        <p:spPr>
          <a:xfrm>
            <a:off x="563350" y="-151800"/>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55" name="Google Shape;255;p39"/>
          <p:cNvSpPr txBox="1">
            <a:spLocks noGrp="1"/>
          </p:cNvSpPr>
          <p:nvPr>
            <p:ph type="body" idx="1"/>
          </p:nvPr>
        </p:nvSpPr>
        <p:spPr>
          <a:xfrm>
            <a:off x="563338" y="588030"/>
            <a:ext cx="8123400" cy="39507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rgbClr val="666666"/>
              </a:buClr>
              <a:buSzPts val="1800"/>
              <a:buFont typeface="Arial"/>
              <a:buNone/>
            </a:pPr>
            <a:r>
              <a:rPr lang="en-US" sz="1100">
                <a:latin typeface="Calibri"/>
                <a:ea typeface="Calibri"/>
                <a:cs typeface="Calibri"/>
                <a:sym typeface="Calibri"/>
              </a:rPr>
              <a:t>[10] “Nema 23 Bipolar 1.8 degree 2.4Nm(340 oz.in) 1.8A 4.95V 57x57x104mm 4 wires,” stepperonline.com, 2018. [Online]. Available: </a:t>
            </a:r>
            <a:r>
              <a:rPr lang="en-US" sz="1100" u="sng">
                <a:solidFill>
                  <a:schemeClr val="accent6"/>
                </a:solidFill>
                <a:latin typeface="Calibri"/>
                <a:ea typeface="Calibri"/>
                <a:cs typeface="Calibri"/>
                <a:sym typeface="Calibri"/>
                <a:hlinkClick r:id="rId3"/>
              </a:rPr>
              <a:t>https://www.omc-stepperonline.com/hybrid-stepper-motor/nema-23-bipolar-18deg-24nm-340ozin-18a-495v-57x57x104mm-4-wires-23hs41-1804s.html?mfp=149-step-angle%5B1.8%5D%2C145-holding-torque-ncm%5B190%2C220%2C240%2C250%2C280%2C283%2C300%2C310%2C340%2C400%2C450%2C707%2C850%2C1300%2C2200%2C3000%5D</a:t>
            </a:r>
            <a:r>
              <a:rPr lang="en-US" sz="1100">
                <a:latin typeface="Calibri"/>
                <a:ea typeface="Calibri"/>
                <a:cs typeface="Calibri"/>
                <a:sym typeface="Calibri"/>
              </a:rPr>
              <a:t>.</a:t>
            </a:r>
            <a:r>
              <a:rPr lang="en-US" sz="1100">
                <a:solidFill>
                  <a:srgbClr val="333333"/>
                </a:solidFill>
                <a:latin typeface="Calibri"/>
                <a:ea typeface="Calibri"/>
                <a:cs typeface="Calibri"/>
                <a:sym typeface="Calibri"/>
              </a:rPr>
              <a:t> [Accessed: 3-Oct-2018].</a:t>
            </a:r>
            <a:endParaRPr>
              <a:latin typeface="Calibri"/>
              <a:ea typeface="Calibri"/>
              <a:cs typeface="Calibri"/>
              <a:sym typeface="Calibri"/>
            </a:endParaRPr>
          </a:p>
          <a:p>
            <a:pPr marL="0" lvl="0" indent="0" algn="just" rtl="0">
              <a:lnSpc>
                <a:spcPct val="115000"/>
              </a:lnSpc>
              <a:spcBef>
                <a:spcPts val="0"/>
              </a:spcBef>
              <a:spcAft>
                <a:spcPts val="0"/>
              </a:spcAft>
              <a:buClr>
                <a:srgbClr val="666666"/>
              </a:buClr>
              <a:buSzPts val="18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rgbClr val="666666"/>
              </a:buClr>
              <a:buSzPts val="1800"/>
              <a:buFont typeface="Arial"/>
              <a:buNone/>
            </a:pPr>
            <a:r>
              <a:rPr lang="en-US" sz="1100">
                <a:latin typeface="Calibri"/>
                <a:ea typeface="Calibri"/>
                <a:cs typeface="Calibri"/>
                <a:sym typeface="Calibri"/>
              </a:rPr>
              <a:t>[11] “Nema 17 Stepper Motor Bipolar L=33mm w/ Gear Ratio 27:1 Planetary Gearbox,” stepperonline.com. [Online]. Available: </a:t>
            </a:r>
            <a:r>
              <a:rPr lang="en-US" sz="1100" u="sng">
                <a:solidFill>
                  <a:schemeClr val="accent6"/>
                </a:solidFill>
                <a:latin typeface="Calibri"/>
                <a:ea typeface="Calibri"/>
                <a:cs typeface="Calibri"/>
                <a:sym typeface="Calibri"/>
                <a:hlinkClick r:id="rId4"/>
              </a:rPr>
              <a:t>https://www.omc-stepperonline.com/nema-17-stepper-motor-bipolar-l33mm-w-gear-raio-271-planetary-gearbox-17hs13-0404s-pg27.html</a:t>
            </a:r>
            <a:r>
              <a:rPr lang="en-US" sz="1100">
                <a:latin typeface="Calibri"/>
                <a:ea typeface="Calibri"/>
                <a:cs typeface="Calibri"/>
                <a:sym typeface="Calibri"/>
              </a:rPr>
              <a:t>.</a:t>
            </a:r>
            <a:r>
              <a:rPr lang="en-US" sz="1100">
                <a:solidFill>
                  <a:srgbClr val="333333"/>
                </a:solidFill>
                <a:latin typeface="Calibri"/>
                <a:ea typeface="Calibri"/>
                <a:cs typeface="Calibri"/>
                <a:sym typeface="Calibri"/>
              </a:rPr>
              <a:t> [Accessed: 3-Oct-2018].</a:t>
            </a:r>
            <a:endParaRPr sz="1100">
              <a:latin typeface="Calibri"/>
              <a:ea typeface="Calibri"/>
              <a:cs typeface="Calibri"/>
              <a:sym typeface="Calibri"/>
            </a:endParaRPr>
          </a:p>
          <a:p>
            <a:pPr marL="0" lvl="0" indent="0" algn="just" rtl="0">
              <a:lnSpc>
                <a:spcPct val="115000"/>
              </a:lnSpc>
              <a:spcBef>
                <a:spcPts val="0"/>
              </a:spcBef>
              <a:spcAft>
                <a:spcPts val="0"/>
              </a:spcAft>
              <a:buClr>
                <a:srgbClr val="666666"/>
              </a:buClr>
              <a:buSzPts val="18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[12] “Nema 11 Stepper Motor Bipolar L=51mm w/ Gear Ratio 100:1 Planetary Gearbox,” stepperonline.com, 2018. [Online] Available: </a:t>
            </a:r>
            <a:r>
              <a:rPr lang="en-US" sz="1100" u="sng">
                <a:solidFill>
                  <a:schemeClr val="accent6"/>
                </a:solidFill>
                <a:latin typeface="Calibri"/>
                <a:ea typeface="Calibri"/>
                <a:cs typeface="Calibri"/>
                <a:sym typeface="Calibri"/>
                <a:hlinkClick r:id="rId5"/>
              </a:rPr>
              <a:t>https://www.omc-stepperonline.com/geared-stepper-motor/nema-11-stepper-motor-bipolar-l51mm-w-gear-raio-1001-planetary-gearbox-11hs20-0674s-pg100.html</a:t>
            </a:r>
            <a:r>
              <a:rPr lang="en-US" sz="1100">
                <a:solidFill>
                  <a:schemeClr val="accent6"/>
                </a:solidFill>
                <a:latin typeface="Calibri"/>
                <a:ea typeface="Calibri"/>
                <a:cs typeface="Calibri"/>
                <a:sym typeface="Calibri"/>
              </a:rPr>
              <a:t>.</a:t>
            </a:r>
            <a:r>
              <a:rPr lang="en-US" sz="1100">
                <a:solidFill>
                  <a:srgbClr val="333333"/>
                </a:solidFill>
                <a:latin typeface="Calibri"/>
                <a:ea typeface="Calibri"/>
                <a:cs typeface="Calibri"/>
                <a:sym typeface="Calibri"/>
              </a:rPr>
              <a:t> [Accessed: 4-Oct-2018].</a:t>
            </a:r>
            <a:endParaRPr sz="1100">
              <a:solidFill>
                <a:schemeClr val="accent6"/>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[13] “1460-1078-ND,” digikey.com. [Online]. Available: </a:t>
            </a:r>
            <a:r>
              <a:rPr lang="en-US" sz="1100" u="sng">
                <a:solidFill>
                  <a:schemeClr val="accent6"/>
                </a:solidFill>
                <a:latin typeface="Calibri"/>
                <a:ea typeface="Calibri"/>
                <a:cs typeface="Calibri"/>
                <a:sym typeface="Calibri"/>
                <a:hlinkClick r:id="rId6"/>
              </a:rPr>
              <a:t>https://www.digikey.com/product-detail/en/trinamic-motion-control-gmbh/QSH5718-51-28-101/1460-1078-ND/4843429</a:t>
            </a:r>
            <a:r>
              <a:rPr lang="en-US" sz="1100">
                <a:solidFill>
                  <a:schemeClr val="accent6"/>
                </a:solidFill>
                <a:latin typeface="Calibri"/>
                <a:ea typeface="Calibri"/>
                <a:cs typeface="Calibri"/>
                <a:sym typeface="Calibri"/>
              </a:rPr>
              <a:t>.</a:t>
            </a:r>
            <a:r>
              <a:rPr lang="en-US" sz="1100">
                <a:solidFill>
                  <a:srgbClr val="333333"/>
                </a:solidFill>
                <a:latin typeface="Calibri"/>
                <a:ea typeface="Calibri"/>
                <a:cs typeface="Calibri"/>
                <a:sym typeface="Calibri"/>
              </a:rPr>
              <a:t> [Accessed: 3-Oct-2018].</a:t>
            </a:r>
            <a:endParaRPr sz="1100">
              <a:solidFill>
                <a:schemeClr val="accent6"/>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solidFill>
                <a:schemeClr val="accent6"/>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solidFill>
                  <a:srgbClr val="000000"/>
                </a:solidFill>
                <a:latin typeface="Calibri"/>
                <a:ea typeface="Calibri"/>
                <a:cs typeface="Calibri"/>
                <a:sym typeface="Calibri"/>
              </a:rPr>
              <a:t>[14] “Big Easy Driver”, sparkfun.com, 2018. [Online] Available: </a:t>
            </a:r>
            <a:r>
              <a:rPr lang="en-US" sz="1100" u="sng">
                <a:solidFill>
                  <a:schemeClr val="hlink"/>
                </a:solidFill>
                <a:latin typeface="Calibri"/>
                <a:ea typeface="Calibri"/>
                <a:cs typeface="Calibri"/>
                <a:sym typeface="Calibri"/>
                <a:hlinkClick r:id="rId7"/>
              </a:rPr>
              <a:t>https://www.sparkfun.com/products/12859</a:t>
            </a:r>
            <a:r>
              <a:rPr lang="en-US" sz="1100">
                <a:solidFill>
                  <a:srgbClr val="000000"/>
                </a:solidFill>
                <a:latin typeface="Calibri"/>
                <a:ea typeface="Calibri"/>
                <a:cs typeface="Calibri"/>
                <a:sym typeface="Calibri"/>
              </a:rPr>
              <a:t>.</a:t>
            </a:r>
            <a:r>
              <a:rPr lang="en-US" sz="1100">
                <a:solidFill>
                  <a:srgbClr val="333333"/>
                </a:solidFill>
                <a:latin typeface="Calibri"/>
                <a:ea typeface="Calibri"/>
                <a:cs typeface="Calibri"/>
                <a:sym typeface="Calibri"/>
              </a:rPr>
              <a:t> [Accessed: 16-Oct-2018].</a:t>
            </a:r>
            <a:endParaRPr sz="1100">
              <a:solidFill>
                <a:srgbClr val="000000"/>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solidFill>
                <a:srgbClr val="000000"/>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solidFill>
                  <a:srgbClr val="000000"/>
                </a:solidFill>
                <a:latin typeface="Calibri"/>
                <a:ea typeface="Calibri"/>
                <a:cs typeface="Calibri"/>
                <a:sym typeface="Calibri"/>
              </a:rPr>
              <a:t>[15]</a:t>
            </a:r>
            <a:r>
              <a:rPr lang="en-US" sz="1100">
                <a:latin typeface="Calibri"/>
                <a:ea typeface="Calibri"/>
                <a:cs typeface="Calibri"/>
                <a:sym typeface="Calibri"/>
              </a:rPr>
              <a:t> “EasyDriver - Stepper Motor Driver”, sparkfun.com, [Online] Available: </a:t>
            </a:r>
            <a:r>
              <a:rPr lang="en-US" sz="1100" u="sng">
                <a:solidFill>
                  <a:schemeClr val="hlink"/>
                </a:solidFill>
                <a:latin typeface="Calibri"/>
                <a:ea typeface="Calibri"/>
                <a:cs typeface="Calibri"/>
                <a:sym typeface="Calibri"/>
                <a:hlinkClick r:id="rId8"/>
              </a:rPr>
              <a:t>https://www.sparkfun.com/products/12779</a:t>
            </a:r>
            <a:r>
              <a:rPr lang="en-US" sz="1100">
                <a:latin typeface="Calibri"/>
                <a:ea typeface="Calibri"/>
                <a:cs typeface="Calibri"/>
                <a:sym typeface="Calibri"/>
              </a:rPr>
              <a:t>.</a:t>
            </a:r>
            <a:r>
              <a:rPr lang="en-US" sz="1100">
                <a:solidFill>
                  <a:srgbClr val="333333"/>
                </a:solidFill>
                <a:latin typeface="Calibri"/>
                <a:ea typeface="Calibri"/>
                <a:cs typeface="Calibri"/>
                <a:sym typeface="Calibri"/>
              </a:rPr>
              <a:t> [Accessed: 6-Oct-2018]. </a:t>
            </a: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[16] “Adafruit Motor/Stepper/Servo Shield for Arduino v2 Kit - v2.3,” adafruit.com, [Online]. Available: </a:t>
            </a:r>
            <a:r>
              <a:rPr lang="en-US" sz="1100" u="sng">
                <a:solidFill>
                  <a:schemeClr val="hlink"/>
                </a:solidFill>
                <a:latin typeface="Calibri"/>
                <a:ea typeface="Calibri"/>
                <a:cs typeface="Calibri"/>
                <a:sym typeface="Calibri"/>
                <a:hlinkClick r:id="rId9"/>
              </a:rPr>
              <a:t>https://www.adafruit.com/product/1438</a:t>
            </a:r>
            <a:r>
              <a:rPr lang="en-US" sz="1100">
                <a:latin typeface="Calibri"/>
                <a:ea typeface="Calibri"/>
                <a:cs typeface="Calibri"/>
                <a:sym typeface="Calibri"/>
              </a:rPr>
              <a:t>.</a:t>
            </a:r>
            <a:r>
              <a:rPr lang="en-US" sz="1100">
                <a:solidFill>
                  <a:srgbClr val="333333"/>
                </a:solidFill>
                <a:latin typeface="Calibri"/>
                <a:ea typeface="Calibri"/>
                <a:cs typeface="Calibri"/>
                <a:sym typeface="Calibri"/>
              </a:rPr>
              <a:t> [Accessed: 5-Oct-2018].</a:t>
            </a: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[17] “1460-1159-ND,” digikey.com, [Online]. Available: </a:t>
            </a:r>
            <a:r>
              <a:rPr lang="en-US" sz="1100" u="sng">
                <a:solidFill>
                  <a:schemeClr val="hlink"/>
                </a:solidFill>
                <a:latin typeface="Calibri"/>
                <a:ea typeface="Calibri"/>
                <a:cs typeface="Calibri"/>
                <a:sym typeface="Calibri"/>
                <a:hlinkClick r:id="rId10"/>
              </a:rPr>
              <a:t>https://www.digikey.com/product-detail/en/trinamic-motion-control-gmbh/TMC%2520SILENTSTEPSTICK/1460-1159-ND/5724190?WT.srch=1&amp;gclid=EAIaIQobChMIk8-Ou5T63QIVCJyzCh0TjgHkEAYYASABEgKAzfD_BwE</a:t>
            </a:r>
            <a:r>
              <a:rPr lang="en-US" sz="1100">
                <a:latin typeface="Calibri"/>
                <a:ea typeface="Calibri"/>
                <a:cs typeface="Calibri"/>
                <a:sym typeface="Calibri"/>
              </a:rPr>
              <a:t>. </a:t>
            </a:r>
            <a:r>
              <a:rPr lang="en-US" sz="1100">
                <a:solidFill>
                  <a:srgbClr val="333333"/>
                </a:solidFill>
                <a:latin typeface="Calibri"/>
                <a:ea typeface="Calibri"/>
                <a:cs typeface="Calibri"/>
                <a:sym typeface="Calibri"/>
              </a:rPr>
              <a:t> [Accessed: 4-Oct-2018].</a:t>
            </a: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marR="0" lvl="0" indent="0" algn="l" rtl="0">
              <a:lnSpc>
                <a:spcPct val="115000"/>
              </a:lnSpc>
              <a:spcBef>
                <a:spcPts val="1600"/>
              </a:spcBef>
              <a:spcAft>
                <a:spcPts val="0"/>
              </a:spcAft>
              <a:buClr>
                <a:srgbClr val="666666"/>
              </a:buClr>
              <a:buSzPts val="1800"/>
              <a:buFont typeface="Arial"/>
              <a:buNone/>
            </a:pPr>
            <a:endParaRPr sz="110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endParaRPr sz="1100">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563350" y="0"/>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61" name="Google Shape;261;p40"/>
          <p:cNvSpPr txBox="1">
            <a:spLocks noGrp="1"/>
          </p:cNvSpPr>
          <p:nvPr>
            <p:ph type="body" idx="1"/>
          </p:nvPr>
        </p:nvSpPr>
        <p:spPr>
          <a:xfrm>
            <a:off x="563338" y="1384430"/>
            <a:ext cx="8123400" cy="39507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[18] “Steel versus Aluminum Weight, Strength, Cost, Malleability Comparison,” wenxelmetalspinning.com. [Online]. Available: </a:t>
            </a:r>
            <a:r>
              <a:rPr lang="en-US" sz="1100" u="sng">
                <a:solidFill>
                  <a:schemeClr val="accent6"/>
                </a:solidFill>
                <a:latin typeface="Calibri"/>
                <a:ea typeface="Calibri"/>
                <a:cs typeface="Calibri"/>
                <a:sym typeface="Calibri"/>
                <a:hlinkClick r:id="rId3"/>
              </a:rPr>
              <a:t>https://www.wenzelmetalspinning.com/steel-vs-aluminum.html</a:t>
            </a:r>
            <a:r>
              <a:rPr lang="en-US" sz="1100">
                <a:solidFill>
                  <a:schemeClr val="accent6"/>
                </a:solidFill>
                <a:latin typeface="Calibri"/>
                <a:ea typeface="Calibri"/>
                <a:cs typeface="Calibri"/>
                <a:sym typeface="Calibri"/>
              </a:rPr>
              <a:t>.</a:t>
            </a:r>
            <a:r>
              <a:rPr lang="en-US" sz="1100">
                <a:solidFill>
                  <a:srgbClr val="333333"/>
                </a:solidFill>
                <a:latin typeface="Calibri"/>
                <a:ea typeface="Calibri"/>
                <a:cs typeface="Calibri"/>
                <a:sym typeface="Calibri"/>
              </a:rPr>
              <a:t> [Accessed: 3-Oct-2018].</a:t>
            </a:r>
            <a:endParaRPr sz="1100">
              <a:solidFill>
                <a:schemeClr val="accent6"/>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Calibri"/>
                <a:ea typeface="Calibri"/>
                <a:cs typeface="Calibri"/>
                <a:sym typeface="Calibri"/>
              </a:rPr>
              <a:t>[19] “10 DIFFERENCES BETWEEN ALUMINUM AND STAINLESS STEEL,” metalsupermarkets.com. [Online]. Available: </a:t>
            </a:r>
            <a:r>
              <a:rPr lang="en-US" sz="1100" u="sng">
                <a:solidFill>
                  <a:schemeClr val="accent6"/>
                </a:solidFill>
                <a:latin typeface="Calibri"/>
                <a:ea typeface="Calibri"/>
                <a:cs typeface="Calibri"/>
                <a:sym typeface="Calibri"/>
                <a:hlinkClick r:id="rId4"/>
              </a:rPr>
              <a:t>https://www.metalsupermarkets.com/10-differences-aluminum-stainless-steel/</a:t>
            </a:r>
            <a:r>
              <a:rPr lang="en-US" sz="1100">
                <a:solidFill>
                  <a:schemeClr val="accent6"/>
                </a:solidFill>
                <a:latin typeface="Calibri"/>
                <a:ea typeface="Calibri"/>
                <a:cs typeface="Calibri"/>
                <a:sym typeface="Calibri"/>
              </a:rPr>
              <a:t>.</a:t>
            </a:r>
            <a:r>
              <a:rPr lang="en-US" sz="1100">
                <a:solidFill>
                  <a:srgbClr val="333333"/>
                </a:solidFill>
                <a:latin typeface="Calibri"/>
                <a:ea typeface="Calibri"/>
                <a:cs typeface="Calibri"/>
                <a:sym typeface="Calibri"/>
              </a:rPr>
              <a:t> [Accessed: 2-Oct-2018].</a:t>
            </a:r>
            <a:endParaRPr sz="1100">
              <a:solidFill>
                <a:schemeClr val="accent6"/>
              </a:solidFill>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endParaRPr sz="1100">
              <a:latin typeface="Calibri"/>
              <a:ea typeface="Calibri"/>
              <a:cs typeface="Calibri"/>
              <a:sym typeface="Calibri"/>
            </a:endParaRPr>
          </a:p>
          <a:p>
            <a:pPr marL="0" lvl="0" indent="0" algn="just" rtl="0">
              <a:lnSpc>
                <a:spcPct val="115000"/>
              </a:lnSpc>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[20] “Weights of Various Metals in Pounds Per *Cubic Foot,” coyotesteel.com. [Online]. Available: </a:t>
            </a:r>
            <a:r>
              <a:rPr lang="en-US" sz="1100" u="sng">
                <a:solidFill>
                  <a:schemeClr val="hlink"/>
                </a:solidFill>
                <a:latin typeface="Times New Roman"/>
                <a:ea typeface="Times New Roman"/>
                <a:cs typeface="Times New Roman"/>
                <a:sym typeface="Times New Roman"/>
                <a:hlinkClick r:id="rId5"/>
              </a:rPr>
              <a:t>http://www.coyotesteel.com/assets/img/PDFs/weightspercubicfoot.pdf</a:t>
            </a:r>
            <a:r>
              <a:rPr lang="en-US" sz="1100">
                <a:latin typeface="Times New Roman"/>
                <a:ea typeface="Times New Roman"/>
                <a:cs typeface="Times New Roman"/>
                <a:sym typeface="Times New Roman"/>
              </a:rPr>
              <a:t>.</a:t>
            </a:r>
            <a:r>
              <a:rPr lang="en-US" sz="1100">
                <a:solidFill>
                  <a:srgbClr val="333333"/>
                </a:solidFill>
                <a:latin typeface="Calibri"/>
                <a:ea typeface="Calibri"/>
                <a:cs typeface="Calibri"/>
                <a:sym typeface="Calibri"/>
              </a:rPr>
              <a:t> [Accessed: 4-Oct-2018].</a:t>
            </a:r>
            <a:endParaRPr sz="110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10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[21] “Aluminum Prices and Aluminum Price Charts,” infomine.com. [Online]. Available:</a:t>
            </a:r>
            <a:r>
              <a:rPr lang="en-US" sz="1100">
                <a:uFill>
                  <a:noFill/>
                </a:uFill>
                <a:latin typeface="Times New Roman"/>
                <a:ea typeface="Times New Roman"/>
                <a:cs typeface="Times New Roman"/>
                <a:sym typeface="Times New Roman"/>
                <a:hlinkClick r:id="rId6"/>
              </a:rPr>
              <a:t> </a:t>
            </a:r>
            <a:endParaRPr sz="1100">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sz="1100" u="sng">
                <a:solidFill>
                  <a:schemeClr val="accent6"/>
                </a:solidFill>
                <a:latin typeface="Times New Roman"/>
                <a:ea typeface="Times New Roman"/>
                <a:cs typeface="Times New Roman"/>
                <a:sym typeface="Times New Roman"/>
                <a:hlinkClick r:id="rId6"/>
              </a:rPr>
              <a:t>http://www.infomine.com/investment/metal-prices/aluminum/</a:t>
            </a:r>
            <a:r>
              <a:rPr lang="en-US" sz="1100">
                <a:solidFill>
                  <a:schemeClr val="accent6"/>
                </a:solidFill>
                <a:latin typeface="Times New Roman"/>
                <a:ea typeface="Times New Roman"/>
                <a:cs typeface="Times New Roman"/>
                <a:sym typeface="Times New Roman"/>
              </a:rPr>
              <a:t>.</a:t>
            </a:r>
            <a:r>
              <a:rPr lang="en-US" sz="1100">
                <a:solidFill>
                  <a:srgbClr val="333333"/>
                </a:solidFill>
                <a:latin typeface="Calibri"/>
                <a:ea typeface="Calibri"/>
                <a:cs typeface="Calibri"/>
                <a:sym typeface="Calibri"/>
              </a:rPr>
              <a:t> [Accessed: 7-Oct-2018].</a:t>
            </a:r>
            <a:endParaRPr sz="1100">
              <a:solidFill>
                <a:schemeClr val="accent6"/>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100">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100">
                <a:latin typeface="Times New Roman"/>
                <a:ea typeface="Times New Roman"/>
                <a:cs typeface="Times New Roman"/>
                <a:sym typeface="Times New Roman"/>
              </a:rPr>
              <a:t>[22] “Stainless Steel,”  agmetalminer.com. [Online]. Available:</a:t>
            </a:r>
            <a:r>
              <a:rPr lang="en-US" sz="1100">
                <a:uFill>
                  <a:noFill/>
                </a:uFill>
                <a:latin typeface="Times New Roman"/>
                <a:ea typeface="Times New Roman"/>
                <a:cs typeface="Times New Roman"/>
                <a:sym typeface="Times New Roman"/>
                <a:hlinkClick r:id="rId7"/>
              </a:rPr>
              <a:t> </a:t>
            </a:r>
            <a:r>
              <a:rPr lang="en-US" sz="1100" u="sng">
                <a:solidFill>
                  <a:schemeClr val="accent6"/>
                </a:solidFill>
                <a:latin typeface="Times New Roman"/>
                <a:ea typeface="Times New Roman"/>
                <a:cs typeface="Times New Roman"/>
                <a:sym typeface="Times New Roman"/>
                <a:hlinkClick r:id="rId7"/>
              </a:rPr>
              <a:t>https://agmetalminer.com/metal-prices/stainless-steel/</a:t>
            </a:r>
            <a:r>
              <a:rPr lang="en-US" sz="1100">
                <a:solidFill>
                  <a:schemeClr val="accent6"/>
                </a:solidFill>
                <a:latin typeface="Times New Roman"/>
                <a:ea typeface="Times New Roman"/>
                <a:cs typeface="Times New Roman"/>
                <a:sym typeface="Times New Roman"/>
              </a:rPr>
              <a:t>.</a:t>
            </a:r>
            <a:r>
              <a:rPr lang="en-US" sz="1100">
                <a:solidFill>
                  <a:srgbClr val="333333"/>
                </a:solidFill>
                <a:latin typeface="Calibri"/>
                <a:ea typeface="Calibri"/>
                <a:cs typeface="Calibri"/>
                <a:sym typeface="Calibri"/>
              </a:rPr>
              <a:t> [Accessed: 8-Oct-2018].</a:t>
            </a:r>
            <a:endParaRPr sz="1100">
              <a:solidFill>
                <a:schemeClr val="accent6"/>
              </a:solidFill>
              <a:latin typeface="Times New Roman"/>
              <a:ea typeface="Times New Roman"/>
              <a:cs typeface="Times New Roman"/>
              <a:sym typeface="Times New Roman"/>
            </a:endParaRPr>
          </a:p>
          <a:p>
            <a:pPr marL="0" lvl="0" indent="0" algn="l" rtl="0">
              <a:lnSpc>
                <a:spcPct val="115000"/>
              </a:lnSpc>
              <a:spcBef>
                <a:spcPts val="1600"/>
              </a:spcBef>
              <a:spcAft>
                <a:spcPts val="0"/>
              </a:spcAft>
              <a:buClr>
                <a:srgbClr val="666666"/>
              </a:buClr>
              <a:buSzPts val="1800"/>
              <a:buFont typeface="Arial"/>
              <a:buNone/>
            </a:pPr>
            <a:endParaRPr sz="110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endParaRPr sz="1100">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a:solidFill>
                  <a:srgbClr val="212121"/>
                </a:solidFill>
                <a:latin typeface="Calibri"/>
                <a:ea typeface="Calibri"/>
                <a:cs typeface="Calibri"/>
                <a:sym typeface="Calibri"/>
              </a:rPr>
              <a:t>Automatic ham radio antenna tuner</a:t>
            </a:r>
            <a:endParaRPr sz="3600" i="0" u="none" strike="noStrike" cap="none">
              <a:solidFill>
                <a:srgbClr val="888888"/>
              </a:solidFill>
              <a:latin typeface="Calibri"/>
              <a:ea typeface="Calibri"/>
              <a:cs typeface="Calibri"/>
              <a:sym typeface="Calibri"/>
            </a:endParaRPr>
          </a:p>
        </p:txBody>
      </p:sp>
      <p:sp>
        <p:nvSpPr>
          <p:cNvPr id="267" name="Google Shape;267;p41"/>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a:solidFill>
                  <a:schemeClr val="dk2"/>
                </a:solidFill>
                <a:latin typeface="Calibri"/>
                <a:ea typeface="Calibri"/>
                <a:cs typeface="Calibri"/>
                <a:sym typeface="Calibri"/>
              </a:rPr>
              <a:t>Intellitune</a:t>
            </a:r>
            <a:endParaRPr sz="7200" b="1"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10300" y="0"/>
            <a:ext cx="8123400" cy="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a:solidFill>
                  <a:schemeClr val="dk2"/>
                </a:solidFill>
                <a:latin typeface="Calibri"/>
                <a:ea typeface="Calibri"/>
                <a:cs typeface="Calibri"/>
                <a:sym typeface="Calibri"/>
              </a:rPr>
              <a:t>Faculty Advisor</a:t>
            </a:r>
            <a:endParaRPr sz="4800" b="1" i="0" u="none" strike="noStrike" cap="none">
              <a:solidFill>
                <a:schemeClr val="dk2"/>
              </a:solidFill>
              <a:latin typeface="Calibri"/>
              <a:ea typeface="Calibri"/>
              <a:cs typeface="Calibri"/>
              <a:sym typeface="Calibri"/>
            </a:endParaRPr>
          </a:p>
        </p:txBody>
      </p:sp>
      <p:pic>
        <p:nvPicPr>
          <p:cNvPr id="93" name="Google Shape;93;p18"/>
          <p:cNvPicPr preferRelativeResize="0">
            <a:picLocks noGrp="1"/>
          </p:cNvPicPr>
          <p:nvPr>
            <p:ph type="body" idx="1"/>
          </p:nvPr>
        </p:nvPicPr>
        <p:blipFill rotWithShape="1">
          <a:blip r:embed="rId3">
            <a:alphaModFix/>
          </a:blip>
          <a:srcRect l="5588" t="4224" r="5978" b="4334"/>
          <a:stretch/>
        </p:blipFill>
        <p:spPr>
          <a:xfrm>
            <a:off x="6234601" y="1749849"/>
            <a:ext cx="2580300" cy="3882000"/>
          </a:xfrm>
          <a:prstGeom prst="rect">
            <a:avLst/>
          </a:prstGeom>
          <a:noFill/>
          <a:ln>
            <a:noFill/>
          </a:ln>
        </p:spPr>
      </p:pic>
      <p:sp>
        <p:nvSpPr>
          <p:cNvPr id="94" name="Google Shape;94;p18"/>
          <p:cNvSpPr txBox="1"/>
          <p:nvPr/>
        </p:nvSpPr>
        <p:spPr>
          <a:xfrm>
            <a:off x="0" y="716950"/>
            <a:ext cx="6240900" cy="519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200"/>
              <a:buFont typeface="Source Code Pro"/>
              <a:buNone/>
            </a:pPr>
            <a:r>
              <a:rPr lang="en-US" sz="2400" b="1" i="0" u="none" strike="noStrike" cap="none">
                <a:solidFill>
                  <a:schemeClr val="dk2"/>
                </a:solidFill>
                <a:latin typeface="Calibri"/>
                <a:ea typeface="Calibri"/>
                <a:cs typeface="Calibri"/>
                <a:sym typeface="Calibri"/>
              </a:rPr>
              <a:t>Education/Qualification</a:t>
            </a:r>
            <a:endParaRPr sz="240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1" u="none" strike="noStrike" cap="none">
                <a:solidFill>
                  <a:schemeClr val="dk2"/>
                </a:solidFill>
                <a:latin typeface="Calibri"/>
                <a:ea typeface="Calibri"/>
                <a:cs typeface="Calibri"/>
                <a:sym typeface="Calibri"/>
              </a:rPr>
              <a:t>BS, Electrical and Electronics Engineering, </a:t>
            </a:r>
            <a:r>
              <a:rPr lang="en-US" sz="2400" i="0" u="none" strike="noStrike" cap="none">
                <a:solidFill>
                  <a:schemeClr val="dk2"/>
                </a:solidFill>
                <a:latin typeface="Calibri"/>
                <a:ea typeface="Calibri"/>
                <a:cs typeface="Calibri"/>
                <a:sym typeface="Calibri"/>
              </a:rPr>
              <a:t>Bogazici University, 2003</a:t>
            </a:r>
            <a:endParaRPr sz="240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a:solidFill>
                  <a:schemeClr val="dk2"/>
                </a:solidFill>
                <a:latin typeface="Calibri"/>
                <a:ea typeface="Calibri"/>
                <a:cs typeface="Calibri"/>
                <a:sym typeface="Calibri"/>
              </a:rPr>
              <a:t>MS, Electrical and computer Engineering,</a:t>
            </a:r>
            <a:r>
              <a:rPr lang="en-US" sz="2400" i="0" u="none" strike="noStrike" cap="none">
                <a:solidFill>
                  <a:schemeClr val="dk2"/>
                </a:solidFill>
                <a:latin typeface="Calibri"/>
                <a:ea typeface="Calibri"/>
                <a:cs typeface="Calibri"/>
                <a:sym typeface="Calibri"/>
              </a:rPr>
              <a:t> George Washington University, 2005</a:t>
            </a:r>
            <a:endParaRPr sz="240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a:solidFill>
                  <a:schemeClr val="dk2"/>
                </a:solidFill>
                <a:latin typeface="Calibri"/>
                <a:ea typeface="Calibri"/>
                <a:cs typeface="Calibri"/>
                <a:sym typeface="Calibri"/>
              </a:rPr>
              <a:t>PhD, Electrical and Computer Engineering, G</a:t>
            </a:r>
            <a:r>
              <a:rPr lang="en-US" sz="2400" i="0" u="none" strike="noStrike" cap="none">
                <a:solidFill>
                  <a:schemeClr val="dk2"/>
                </a:solidFill>
                <a:latin typeface="Calibri"/>
                <a:ea typeface="Calibri"/>
                <a:cs typeface="Calibri"/>
                <a:sym typeface="Calibri"/>
              </a:rPr>
              <a:t>eorge Washington University, 2009</a:t>
            </a:r>
            <a:endParaRPr sz="2400">
              <a:solidFill>
                <a:schemeClr val="dk2"/>
              </a:solidFill>
              <a:latin typeface="Calibri"/>
              <a:ea typeface="Calibri"/>
              <a:cs typeface="Calibri"/>
              <a:sym typeface="Calibri"/>
            </a:endParaRPr>
          </a:p>
          <a:p>
            <a:pPr marL="0" marR="0" lvl="0" indent="0" algn="l" rtl="0">
              <a:lnSpc>
                <a:spcPct val="100000"/>
              </a:lnSpc>
              <a:spcBef>
                <a:spcPts val="1000"/>
              </a:spcBef>
              <a:spcAft>
                <a:spcPts val="0"/>
              </a:spcAft>
              <a:buNone/>
            </a:pPr>
            <a:r>
              <a:rPr lang="en-US" sz="2400" b="1">
                <a:solidFill>
                  <a:schemeClr val="dk2"/>
                </a:solidFill>
                <a:latin typeface="Calibri"/>
                <a:ea typeface="Calibri"/>
                <a:cs typeface="Calibri"/>
                <a:sym typeface="Calibri"/>
              </a:rPr>
              <a:t>Relevant Research and Interest</a:t>
            </a:r>
            <a:endParaRPr sz="240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0" u="none" strike="noStrike" cap="none">
                <a:solidFill>
                  <a:schemeClr val="dk2"/>
                </a:solidFill>
                <a:latin typeface="Calibri"/>
                <a:ea typeface="Calibri"/>
                <a:cs typeface="Calibri"/>
                <a:sym typeface="Calibri"/>
              </a:rPr>
              <a:t>Microwave and Millimeter-wave Remote Sensing</a:t>
            </a:r>
            <a:endParaRPr sz="240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0" u="none" strike="noStrike" cap="none">
                <a:solidFill>
                  <a:schemeClr val="dk2"/>
                </a:solidFill>
                <a:latin typeface="Calibri"/>
                <a:ea typeface="Calibri"/>
                <a:cs typeface="Calibri"/>
                <a:sym typeface="Calibri"/>
              </a:rPr>
              <a:t>RF Sensors and Systems</a:t>
            </a:r>
            <a:endParaRPr sz="240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0" u="none" strike="noStrike" cap="none">
                <a:solidFill>
                  <a:schemeClr val="dk2"/>
                </a:solidFill>
                <a:latin typeface="Calibri"/>
                <a:ea typeface="Calibri"/>
                <a:cs typeface="Calibri"/>
                <a:sym typeface="Calibri"/>
              </a:rPr>
              <a:t>Antennas and Computational Electromagnetics</a:t>
            </a:r>
            <a:endParaRPr sz="2400" i="0" u="none" strike="noStrike" cap="none">
              <a:solidFill>
                <a:schemeClr val="dk2"/>
              </a:solidFill>
              <a:latin typeface="Calibri"/>
              <a:ea typeface="Calibri"/>
              <a:cs typeface="Calibri"/>
              <a:sym typeface="Calibri"/>
            </a:endParaRPr>
          </a:p>
        </p:txBody>
      </p:sp>
      <p:sp>
        <p:nvSpPr>
          <p:cNvPr id="95" name="Google Shape;95;p18"/>
          <p:cNvSpPr txBox="1"/>
          <p:nvPr/>
        </p:nvSpPr>
        <p:spPr>
          <a:xfrm>
            <a:off x="5776200" y="1087151"/>
            <a:ext cx="3497100" cy="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4400"/>
              <a:buFont typeface="Carme"/>
              <a:buNone/>
            </a:pPr>
            <a:r>
              <a:rPr lang="en-US" sz="3000" b="1">
                <a:solidFill>
                  <a:schemeClr val="dk2"/>
                </a:solidFill>
                <a:latin typeface="Calibri"/>
                <a:ea typeface="Calibri"/>
                <a:cs typeface="Calibri"/>
                <a:sym typeface="Calibri"/>
              </a:rPr>
              <a:t>Dr. Mehmet Kurum</a:t>
            </a:r>
            <a:endParaRPr sz="3000" b="1">
              <a:solidFill>
                <a:schemeClr val="dk2"/>
              </a:solidFill>
              <a:latin typeface="Calibri"/>
              <a:ea typeface="Calibri"/>
              <a:cs typeface="Calibri"/>
              <a:sym typeface="Calibri"/>
            </a:endParaRPr>
          </a:p>
          <a:p>
            <a:pPr marL="0" lvl="0" indent="0" algn="l" rtl="0">
              <a:spcBef>
                <a:spcPts val="0"/>
              </a:spcBef>
              <a:spcAft>
                <a:spcPts val="0"/>
              </a:spcAft>
              <a:buNone/>
            </a:pPr>
            <a:endParaRPr/>
          </a:p>
        </p:txBody>
      </p:sp>
      <p:sp>
        <p:nvSpPr>
          <p:cNvPr id="96" name="Google Shape;96;p18"/>
          <p:cNvSpPr txBox="1"/>
          <p:nvPr/>
        </p:nvSpPr>
        <p:spPr>
          <a:xfrm>
            <a:off x="8414650" y="5631850"/>
            <a:ext cx="11730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571648" y="1223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libri"/>
                <a:ea typeface="Calibri"/>
                <a:cs typeface="Calibri"/>
                <a:sym typeface="Calibri"/>
              </a:rPr>
              <a:t>Team Member Roles</a:t>
            </a:r>
            <a:endParaRPr>
              <a:latin typeface="Calibri"/>
              <a:ea typeface="Calibri"/>
              <a:cs typeface="Calibri"/>
              <a:sym typeface="Calibri"/>
            </a:endParaRPr>
          </a:p>
        </p:txBody>
      </p:sp>
      <p:graphicFrame>
        <p:nvGraphicFramePr>
          <p:cNvPr id="102" name="Google Shape;102;p19"/>
          <p:cNvGraphicFramePr/>
          <p:nvPr/>
        </p:nvGraphicFramePr>
        <p:xfrm>
          <a:off x="217675" y="1265360"/>
          <a:ext cx="8749450" cy="3862700"/>
        </p:xfrm>
        <a:graphic>
          <a:graphicData uri="http://schemas.openxmlformats.org/drawingml/2006/table">
            <a:tbl>
              <a:tblPr>
                <a:noFill/>
                <a:tableStyleId>{517D24FC-5A5A-47EB-ADB5-FF5AF8A252BC}</a:tableStyleId>
              </a:tblPr>
              <a:tblGrid>
                <a:gridCol w="1127475">
                  <a:extLst>
                    <a:ext uri="{9D8B030D-6E8A-4147-A177-3AD203B41FA5}">
                      <a16:colId xmlns:a16="http://schemas.microsoft.com/office/drawing/2014/main" val="20000"/>
                    </a:ext>
                  </a:extLst>
                </a:gridCol>
                <a:gridCol w="1236300">
                  <a:extLst>
                    <a:ext uri="{9D8B030D-6E8A-4147-A177-3AD203B41FA5}">
                      <a16:colId xmlns:a16="http://schemas.microsoft.com/office/drawing/2014/main" val="20001"/>
                    </a:ext>
                  </a:extLst>
                </a:gridCol>
                <a:gridCol w="1345200">
                  <a:extLst>
                    <a:ext uri="{9D8B030D-6E8A-4147-A177-3AD203B41FA5}">
                      <a16:colId xmlns:a16="http://schemas.microsoft.com/office/drawing/2014/main" val="20002"/>
                    </a:ext>
                  </a:extLst>
                </a:gridCol>
                <a:gridCol w="1195450">
                  <a:extLst>
                    <a:ext uri="{9D8B030D-6E8A-4147-A177-3AD203B41FA5}">
                      <a16:colId xmlns:a16="http://schemas.microsoft.com/office/drawing/2014/main" val="20003"/>
                    </a:ext>
                  </a:extLst>
                </a:gridCol>
                <a:gridCol w="1181900">
                  <a:extLst>
                    <a:ext uri="{9D8B030D-6E8A-4147-A177-3AD203B41FA5}">
                      <a16:colId xmlns:a16="http://schemas.microsoft.com/office/drawing/2014/main" val="20004"/>
                    </a:ext>
                  </a:extLst>
                </a:gridCol>
                <a:gridCol w="1290750">
                  <a:extLst>
                    <a:ext uri="{9D8B030D-6E8A-4147-A177-3AD203B41FA5}">
                      <a16:colId xmlns:a16="http://schemas.microsoft.com/office/drawing/2014/main" val="20005"/>
                    </a:ext>
                  </a:extLst>
                </a:gridCol>
                <a:gridCol w="1372375">
                  <a:extLst>
                    <a:ext uri="{9D8B030D-6E8A-4147-A177-3AD203B41FA5}">
                      <a16:colId xmlns:a16="http://schemas.microsoft.com/office/drawing/2014/main" val="20006"/>
                    </a:ext>
                  </a:extLst>
                </a:gridCol>
              </a:tblGrid>
              <a:tr h="1068850">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Hardware </a:t>
                      </a:r>
                      <a:endParaRPr sz="2000" b="1">
                        <a:latin typeface="Calibri"/>
                        <a:ea typeface="Calibri"/>
                        <a:cs typeface="Calibri"/>
                        <a:sym typeface="Calibri"/>
                      </a:endParaRPr>
                    </a:p>
                    <a:p>
                      <a:pPr marL="0" lvl="0" indent="0" algn="ctr" rtl="0">
                        <a:spcBef>
                          <a:spcPts val="0"/>
                        </a:spcBef>
                        <a:spcAft>
                          <a:spcPts val="0"/>
                        </a:spcAft>
                        <a:buNone/>
                      </a:pPr>
                      <a:r>
                        <a:rPr lang="en-US" sz="2000" b="1">
                          <a:latin typeface="Calibri"/>
                          <a:ea typeface="Calibri"/>
                          <a:cs typeface="Calibri"/>
                          <a:sym typeface="Calibri"/>
                        </a:rPr>
                        <a:t>Design</a:t>
                      </a:r>
                      <a:endParaRPr sz="20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Soldering Circuits</a:t>
                      </a:r>
                      <a:endParaRPr sz="20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Software</a:t>
                      </a:r>
                      <a:endParaRPr sz="2000" b="1">
                        <a:latin typeface="Calibri"/>
                        <a:ea typeface="Calibri"/>
                        <a:cs typeface="Calibri"/>
                        <a:sym typeface="Calibri"/>
                      </a:endParaRPr>
                    </a:p>
                    <a:p>
                      <a:pPr marL="0" lvl="0" indent="0" algn="ctr" rtl="0">
                        <a:spcBef>
                          <a:spcPts val="0"/>
                        </a:spcBef>
                        <a:spcAft>
                          <a:spcPts val="0"/>
                        </a:spcAft>
                        <a:buNone/>
                      </a:pPr>
                      <a:r>
                        <a:rPr lang="en-US" sz="2000" b="1">
                          <a:latin typeface="Calibri"/>
                          <a:ea typeface="Calibri"/>
                          <a:cs typeface="Calibri"/>
                          <a:sym typeface="Calibri"/>
                        </a:rPr>
                        <a:t>Design</a:t>
                      </a:r>
                      <a:endParaRPr sz="20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Testing</a:t>
                      </a:r>
                      <a:endParaRPr sz="20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Mounting</a:t>
                      </a:r>
                      <a:endParaRPr sz="2000" b="1">
                        <a:latin typeface="Calibri"/>
                        <a:ea typeface="Calibri"/>
                        <a:cs typeface="Calibri"/>
                        <a:sym typeface="Calibri"/>
                      </a:endParaRPr>
                    </a:p>
                  </a:txBody>
                  <a:tcPr marL="91425" marR="91425" marT="91425" marB="91425"/>
                </a:tc>
                <a:tc>
                  <a:txBody>
                    <a:bodyPr/>
                    <a:lstStyle/>
                    <a:p>
                      <a:pPr marL="0" lvl="0" indent="0" algn="ctr" rtl="0">
                        <a:spcBef>
                          <a:spcPts val="0"/>
                        </a:spcBef>
                        <a:spcAft>
                          <a:spcPts val="0"/>
                        </a:spcAft>
                        <a:buNone/>
                      </a:pPr>
                      <a:r>
                        <a:rPr lang="en-US" sz="2000" b="1">
                          <a:latin typeface="Calibri"/>
                          <a:ea typeface="Calibri"/>
                          <a:cs typeface="Calibri"/>
                          <a:sym typeface="Calibri"/>
                        </a:rPr>
                        <a:t>Integration</a:t>
                      </a:r>
                      <a:endParaRPr sz="2000" b="1">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703525">
                <a:tc>
                  <a:txBody>
                    <a:bodyPr/>
                    <a:lstStyle/>
                    <a:p>
                      <a:pPr marL="0" lvl="0" indent="0" algn="l" rtl="0">
                        <a:spcBef>
                          <a:spcPts val="0"/>
                        </a:spcBef>
                        <a:spcAft>
                          <a:spcPts val="0"/>
                        </a:spcAft>
                        <a:buNone/>
                      </a:pPr>
                      <a:r>
                        <a:rPr lang="en-US" sz="2000" b="1">
                          <a:latin typeface="Calibri"/>
                          <a:ea typeface="Calibri"/>
                          <a:cs typeface="Calibri"/>
                          <a:sym typeface="Calibri"/>
                        </a:rPr>
                        <a:t>Preston</a:t>
                      </a:r>
                      <a:endParaRPr sz="20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US" sz="1800"/>
                        <a:t>Lead</a:t>
                      </a: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US" sz="1800"/>
                        <a:t>All</a:t>
                      </a:r>
                      <a:endParaRPr sz="1800"/>
                    </a:p>
                  </a:txBody>
                  <a:tcPr marL="91425" marR="91425" marT="91425" marB="91425">
                    <a:solidFill>
                      <a:srgbClr val="00FF00"/>
                    </a:solidFill>
                  </a:tcPr>
                </a:tc>
                <a:extLst>
                  <a:ext uri="{0D108BD9-81ED-4DB2-BD59-A6C34878D82A}">
                    <a16:rowId xmlns:a16="http://schemas.microsoft.com/office/drawing/2014/main" val="10001"/>
                  </a:ext>
                </a:extLst>
              </a:tr>
              <a:tr h="696775">
                <a:tc>
                  <a:txBody>
                    <a:bodyPr/>
                    <a:lstStyle/>
                    <a:p>
                      <a:pPr marL="0" lvl="0" indent="0" algn="l" rtl="0">
                        <a:spcBef>
                          <a:spcPts val="0"/>
                        </a:spcBef>
                        <a:spcAft>
                          <a:spcPts val="0"/>
                        </a:spcAft>
                        <a:buNone/>
                      </a:pPr>
                      <a:r>
                        <a:rPr lang="en-US" sz="2000" b="1">
                          <a:latin typeface="Calibri"/>
                          <a:ea typeface="Calibri"/>
                          <a:cs typeface="Calibri"/>
                          <a:sym typeface="Calibri"/>
                        </a:rPr>
                        <a:t>Jonah</a:t>
                      </a:r>
                      <a:endParaRPr sz="20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r>
                        <a:rPr lang="en-US" sz="1800"/>
                        <a:t>Lead</a:t>
                      </a: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US" sz="1800"/>
                        <a:t>Both</a:t>
                      </a:r>
                      <a:endParaRPr sz="1800"/>
                    </a:p>
                  </a:txBody>
                  <a:tcPr marL="91425" marR="91425" marT="91425" marB="91425">
                    <a:solidFill>
                      <a:srgbClr val="00FF00"/>
                    </a:solidFill>
                  </a:tcPr>
                </a:tc>
                <a:tc>
                  <a:txBody>
                    <a:bodyPr/>
                    <a:lstStyle/>
                    <a:p>
                      <a:pPr marL="0" lvl="0" indent="0" algn="l" rtl="0">
                        <a:spcBef>
                          <a:spcPts val="0"/>
                        </a:spcBef>
                        <a:spcAft>
                          <a:spcPts val="0"/>
                        </a:spcAft>
                        <a:buNone/>
                      </a:pPr>
                      <a:r>
                        <a:rPr lang="en-US" sz="1800"/>
                        <a:t>All</a:t>
                      </a:r>
                      <a:endParaRPr sz="1800"/>
                    </a:p>
                  </a:txBody>
                  <a:tcPr marL="91425" marR="91425" marT="91425" marB="91425">
                    <a:solidFill>
                      <a:srgbClr val="00FF00"/>
                    </a:solidFill>
                  </a:tcPr>
                </a:tc>
                <a:extLst>
                  <a:ext uri="{0D108BD9-81ED-4DB2-BD59-A6C34878D82A}">
                    <a16:rowId xmlns:a16="http://schemas.microsoft.com/office/drawing/2014/main" val="10002"/>
                  </a:ext>
                </a:extLst>
              </a:tr>
              <a:tr h="696775">
                <a:tc>
                  <a:txBody>
                    <a:bodyPr/>
                    <a:lstStyle/>
                    <a:p>
                      <a:pPr marL="0" lvl="0" indent="0" algn="l" rtl="0">
                        <a:spcBef>
                          <a:spcPts val="0"/>
                        </a:spcBef>
                        <a:spcAft>
                          <a:spcPts val="0"/>
                        </a:spcAft>
                        <a:buNone/>
                      </a:pPr>
                      <a:r>
                        <a:rPr lang="en-US" sz="2000" b="1">
                          <a:latin typeface="Calibri"/>
                          <a:ea typeface="Calibri"/>
                          <a:cs typeface="Calibri"/>
                          <a:sym typeface="Calibri"/>
                        </a:rPr>
                        <a:t>Haley</a:t>
                      </a:r>
                      <a:endParaRPr sz="20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endParaRPr sz="1800"/>
                    </a:p>
                  </a:txBody>
                  <a:tcPr marL="91425" marR="91425" marT="91425" marB="91425">
                    <a:solidFill>
                      <a:srgbClr val="00FF00"/>
                    </a:solidFill>
                  </a:tcPr>
                </a:tc>
                <a:tc>
                  <a:txBody>
                    <a:bodyPr/>
                    <a:lstStyle/>
                    <a:p>
                      <a:pPr marL="0" lvl="0" indent="0" algn="l" rtl="0">
                        <a:spcBef>
                          <a:spcPts val="0"/>
                        </a:spcBef>
                        <a:spcAft>
                          <a:spcPts val="0"/>
                        </a:spcAft>
                        <a:buNone/>
                      </a:pPr>
                      <a:r>
                        <a:rPr lang="en-US" sz="1800"/>
                        <a:t>Lead</a:t>
                      </a: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US" sz="1800"/>
                        <a:t>Both</a:t>
                      </a:r>
                      <a:endParaRPr sz="1800"/>
                    </a:p>
                  </a:txBody>
                  <a:tcPr marL="91425" marR="91425" marT="91425" marB="91425">
                    <a:solidFill>
                      <a:srgbClr val="00FF00"/>
                    </a:solidFill>
                  </a:tcPr>
                </a:tc>
                <a:tc>
                  <a:txBody>
                    <a:bodyPr/>
                    <a:lstStyle/>
                    <a:p>
                      <a:pPr marL="0" lvl="0" indent="0" algn="l" rtl="0">
                        <a:spcBef>
                          <a:spcPts val="0"/>
                        </a:spcBef>
                        <a:spcAft>
                          <a:spcPts val="0"/>
                        </a:spcAft>
                        <a:buNone/>
                      </a:pPr>
                      <a:r>
                        <a:rPr lang="en-US" sz="1800"/>
                        <a:t>All</a:t>
                      </a:r>
                      <a:endParaRPr sz="1800"/>
                    </a:p>
                  </a:txBody>
                  <a:tcPr marL="91425" marR="91425" marT="91425" marB="91425">
                    <a:solidFill>
                      <a:srgbClr val="00FF00"/>
                    </a:solidFill>
                  </a:tcPr>
                </a:tc>
                <a:extLst>
                  <a:ext uri="{0D108BD9-81ED-4DB2-BD59-A6C34878D82A}">
                    <a16:rowId xmlns:a16="http://schemas.microsoft.com/office/drawing/2014/main" val="10003"/>
                  </a:ext>
                </a:extLst>
              </a:tr>
              <a:tr h="696775">
                <a:tc>
                  <a:txBody>
                    <a:bodyPr/>
                    <a:lstStyle/>
                    <a:p>
                      <a:pPr marL="0" lvl="0" indent="0" algn="l" rtl="0">
                        <a:spcBef>
                          <a:spcPts val="0"/>
                        </a:spcBef>
                        <a:spcAft>
                          <a:spcPts val="0"/>
                        </a:spcAft>
                        <a:buNone/>
                      </a:pPr>
                      <a:r>
                        <a:rPr lang="en-US" sz="2000" b="1">
                          <a:latin typeface="Calibri"/>
                          <a:ea typeface="Calibri"/>
                          <a:cs typeface="Calibri"/>
                          <a:sym typeface="Calibri"/>
                        </a:rPr>
                        <a:t>Noah</a:t>
                      </a:r>
                      <a:endParaRPr sz="2000" b="1">
                        <a:latin typeface="Calibri"/>
                        <a:ea typeface="Calibri"/>
                        <a:cs typeface="Calibri"/>
                        <a:sym typeface="Calibri"/>
                      </a:endParaRPr>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endParaRPr sz="1800"/>
                    </a:p>
                  </a:txBody>
                  <a:tcPr marL="91425" marR="91425" marT="91425" marB="91425">
                    <a:solidFill>
                      <a:srgbClr val="00FF00"/>
                    </a:solidFill>
                  </a:tcPr>
                </a:tc>
                <a:tc>
                  <a:txBody>
                    <a:bodyPr/>
                    <a:lstStyle/>
                    <a:p>
                      <a:pPr marL="0" lvl="0" indent="0" algn="l" rtl="0">
                        <a:spcBef>
                          <a:spcPts val="0"/>
                        </a:spcBef>
                        <a:spcAft>
                          <a:spcPts val="0"/>
                        </a:spcAft>
                        <a:buNone/>
                      </a:pPr>
                      <a:r>
                        <a:rPr lang="en-US" sz="1800"/>
                        <a:t>Lead</a:t>
                      </a:r>
                      <a:endParaRPr sz="1800"/>
                    </a:p>
                  </a:txBody>
                  <a:tcPr marL="91425" marR="91425" marT="91425" marB="91425">
                    <a:solidFill>
                      <a:srgbClr val="00FF00"/>
                    </a:solidFill>
                  </a:tcPr>
                </a:tc>
                <a:tc>
                  <a:txBody>
                    <a:bodyPr/>
                    <a:lstStyle/>
                    <a:p>
                      <a:pPr marL="0" lvl="0" indent="0" algn="l" rtl="0">
                        <a:spcBef>
                          <a:spcPts val="0"/>
                        </a:spcBef>
                        <a:spcAft>
                          <a:spcPts val="0"/>
                        </a:spcAft>
                        <a:buNone/>
                      </a:pPr>
                      <a:endParaRPr sz="1800"/>
                    </a:p>
                  </a:txBody>
                  <a:tcPr marL="91425" marR="91425" marT="91425" marB="91425"/>
                </a:tc>
                <a:tc>
                  <a:txBody>
                    <a:bodyPr/>
                    <a:lstStyle/>
                    <a:p>
                      <a:pPr marL="0" lvl="0" indent="0" algn="l" rtl="0">
                        <a:spcBef>
                          <a:spcPts val="0"/>
                        </a:spcBef>
                        <a:spcAft>
                          <a:spcPts val="0"/>
                        </a:spcAft>
                        <a:buNone/>
                      </a:pPr>
                      <a:r>
                        <a:rPr lang="en-US" sz="1800"/>
                        <a:t>All</a:t>
                      </a:r>
                      <a:endParaRPr sz="1800"/>
                    </a:p>
                  </a:txBody>
                  <a:tcPr marL="91425" marR="91425" marT="91425" marB="91425">
                    <a:solidFill>
                      <a:srgbClr val="00FF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Calibri"/>
                <a:ea typeface="Calibri"/>
                <a:cs typeface="Calibri"/>
                <a:sym typeface="Calibri"/>
              </a:rPr>
              <a:t>Presentation Overview</a:t>
            </a:r>
            <a:endParaRPr sz="5000">
              <a:latin typeface="Calibri"/>
              <a:ea typeface="Calibri"/>
              <a:cs typeface="Calibri"/>
              <a:sym typeface="Calibri"/>
            </a:endParaRPr>
          </a:p>
        </p:txBody>
      </p:sp>
      <p:sp>
        <p:nvSpPr>
          <p:cNvPr id="108" name="Google Shape;108;p20"/>
          <p:cNvSpPr txBox="1">
            <a:spLocks noGrp="1"/>
          </p:cNvSpPr>
          <p:nvPr>
            <p:ph type="body" idx="1"/>
          </p:nvPr>
        </p:nvSpPr>
        <p:spPr>
          <a:xfrm>
            <a:off x="686248" y="899151"/>
            <a:ext cx="8000700" cy="3950700"/>
          </a:xfrm>
          <a:prstGeom prst="rect">
            <a:avLst/>
          </a:prstGeom>
        </p:spPr>
        <p:txBody>
          <a:bodyPr spcFirstLastPara="1" wrap="square" lIns="91425" tIns="45700" rIns="91425" bIns="45700" anchor="t" anchorCtr="0">
            <a:noAutofit/>
          </a:bodyPr>
          <a:lstStyle/>
          <a:p>
            <a:pPr marL="457200" lvl="0" indent="-469900" algn="l" rtl="0">
              <a:spcBef>
                <a:spcPts val="640"/>
              </a:spcBef>
              <a:spcAft>
                <a:spcPts val="0"/>
              </a:spcAft>
              <a:buSzPts val="3800"/>
              <a:buFont typeface="Calibri"/>
              <a:buAutoNum type="arabicPeriod"/>
            </a:pPr>
            <a:r>
              <a:rPr lang="en-US" sz="3800">
                <a:latin typeface="Calibri"/>
                <a:ea typeface="Calibri"/>
                <a:cs typeface="Calibri"/>
                <a:sym typeface="Calibri"/>
              </a:rPr>
              <a:t>Ham Radio Introduction</a:t>
            </a:r>
            <a:endParaRPr sz="380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a:latin typeface="Calibri"/>
                <a:ea typeface="Calibri"/>
                <a:cs typeface="Calibri"/>
                <a:sym typeface="Calibri"/>
              </a:rPr>
              <a:t>Problem and Solutions</a:t>
            </a:r>
            <a:endParaRPr sz="380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a:latin typeface="Calibri"/>
                <a:ea typeface="Calibri"/>
                <a:cs typeface="Calibri"/>
                <a:sym typeface="Calibri"/>
              </a:rPr>
              <a:t>Constraints </a:t>
            </a:r>
            <a:endParaRPr sz="380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a:latin typeface="Calibri"/>
                <a:ea typeface="Calibri"/>
                <a:cs typeface="Calibri"/>
                <a:sym typeface="Calibri"/>
              </a:rPr>
              <a:t>Technical</a:t>
            </a:r>
            <a:endParaRPr sz="380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a:latin typeface="Calibri"/>
                <a:ea typeface="Calibri"/>
                <a:cs typeface="Calibri"/>
                <a:sym typeface="Calibri"/>
              </a:rPr>
              <a:t>Practical</a:t>
            </a:r>
            <a:endParaRPr sz="380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a:latin typeface="Calibri"/>
                <a:ea typeface="Calibri"/>
                <a:cs typeface="Calibri"/>
                <a:sym typeface="Calibri"/>
              </a:rPr>
              <a:t>System Overview</a:t>
            </a:r>
            <a:endParaRPr sz="380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a:latin typeface="Calibri"/>
                <a:ea typeface="Calibri"/>
                <a:cs typeface="Calibri"/>
                <a:sym typeface="Calibri"/>
              </a:rPr>
              <a:t>System Testing</a:t>
            </a:r>
            <a:endParaRPr sz="380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a:latin typeface="Calibri"/>
                <a:ea typeface="Calibri"/>
                <a:cs typeface="Calibri"/>
                <a:sym typeface="Calibri"/>
              </a:rPr>
              <a:t>Timeline and Progress</a:t>
            </a:r>
            <a:endParaRPr sz="3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86250" y="-3"/>
            <a:ext cx="80007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a:latin typeface="Calibri"/>
                <a:ea typeface="Calibri"/>
                <a:cs typeface="Calibri"/>
                <a:sym typeface="Calibri"/>
              </a:rPr>
              <a:t>Ham Radio Introduction</a:t>
            </a:r>
            <a:endParaRPr sz="4800" b="1">
              <a:latin typeface="Calibri"/>
              <a:ea typeface="Calibri"/>
              <a:cs typeface="Calibri"/>
              <a:sym typeface="Calibri"/>
            </a:endParaRPr>
          </a:p>
        </p:txBody>
      </p:sp>
      <p:pic>
        <p:nvPicPr>
          <p:cNvPr id="114" name="Google Shape;114;p21"/>
          <p:cNvPicPr preferRelativeResize="0"/>
          <p:nvPr/>
        </p:nvPicPr>
        <p:blipFill>
          <a:blip r:embed="rId3">
            <a:alphaModFix/>
          </a:blip>
          <a:stretch>
            <a:fillRect/>
          </a:stretch>
        </p:blipFill>
        <p:spPr>
          <a:xfrm>
            <a:off x="275555" y="981599"/>
            <a:ext cx="8592876" cy="4462900"/>
          </a:xfrm>
          <a:prstGeom prst="rect">
            <a:avLst/>
          </a:prstGeom>
          <a:noFill/>
          <a:ln>
            <a:noFill/>
          </a:ln>
        </p:spPr>
      </p:pic>
      <p:sp>
        <p:nvSpPr>
          <p:cNvPr id="115" name="Google Shape;115;p21"/>
          <p:cNvSpPr txBox="1"/>
          <p:nvPr/>
        </p:nvSpPr>
        <p:spPr>
          <a:xfrm>
            <a:off x="7814625" y="5558500"/>
            <a:ext cx="11535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Calibri"/>
                <a:ea typeface="Calibri"/>
                <a:cs typeface="Calibri"/>
                <a:sym typeface="Calibri"/>
              </a:rPr>
              <a:t>Problem</a:t>
            </a:r>
            <a:endParaRPr sz="5000">
              <a:latin typeface="Calibri"/>
              <a:ea typeface="Calibri"/>
              <a:cs typeface="Calibri"/>
              <a:sym typeface="Calibri"/>
            </a:endParaRPr>
          </a:p>
        </p:txBody>
      </p:sp>
      <p:sp>
        <p:nvSpPr>
          <p:cNvPr id="121" name="Google Shape;121;p22"/>
          <p:cNvSpPr txBox="1">
            <a:spLocks noGrp="1"/>
          </p:cNvSpPr>
          <p:nvPr>
            <p:ph type="body" idx="1"/>
          </p:nvPr>
        </p:nvSpPr>
        <p:spPr>
          <a:xfrm>
            <a:off x="686250" y="1600200"/>
            <a:ext cx="7791000" cy="13455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a:latin typeface="Calibri"/>
                <a:ea typeface="Calibri"/>
                <a:cs typeface="Calibri"/>
                <a:sym typeface="Calibri"/>
              </a:rPr>
              <a:t>Manual tuning is time consuming and lacks precision.</a:t>
            </a:r>
            <a:endParaRPr sz="3400">
              <a:latin typeface="Calibri"/>
              <a:ea typeface="Calibri"/>
              <a:cs typeface="Calibri"/>
              <a:sym typeface="Calibri"/>
            </a:endParaRPr>
          </a:p>
        </p:txBody>
      </p:sp>
      <p:pic>
        <p:nvPicPr>
          <p:cNvPr id="122" name="Google Shape;122;p22"/>
          <p:cNvPicPr preferRelativeResize="0"/>
          <p:nvPr/>
        </p:nvPicPr>
        <p:blipFill>
          <a:blip r:embed="rId3">
            <a:alphaModFix/>
          </a:blip>
          <a:stretch>
            <a:fillRect/>
          </a:stretch>
        </p:blipFill>
        <p:spPr>
          <a:xfrm>
            <a:off x="1688453" y="2945700"/>
            <a:ext cx="5767099" cy="2679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Calibri"/>
                <a:ea typeface="Calibri"/>
                <a:cs typeface="Calibri"/>
                <a:sym typeface="Calibri"/>
              </a:rPr>
              <a:t>Solution</a:t>
            </a:r>
            <a:endParaRPr sz="5000">
              <a:latin typeface="Calibri"/>
              <a:ea typeface="Calibri"/>
              <a:cs typeface="Calibri"/>
              <a:sym typeface="Calibri"/>
            </a:endParaRPr>
          </a:p>
        </p:txBody>
      </p:sp>
      <p:sp>
        <p:nvSpPr>
          <p:cNvPr id="128" name="Google Shape;128;p23"/>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a:latin typeface="Calibri"/>
                <a:ea typeface="Calibri"/>
                <a:cs typeface="Calibri"/>
                <a:sym typeface="Calibri"/>
              </a:rPr>
              <a:t>Intellitune will perform fast and reliable </a:t>
            </a:r>
            <a:r>
              <a:rPr lang="en-US" sz="3400" i="1">
                <a:latin typeface="Calibri"/>
                <a:ea typeface="Calibri"/>
                <a:cs typeface="Calibri"/>
                <a:sym typeface="Calibri"/>
              </a:rPr>
              <a:t>automatic </a:t>
            </a:r>
            <a:r>
              <a:rPr lang="en-US" sz="3400">
                <a:latin typeface="Calibri"/>
                <a:ea typeface="Calibri"/>
                <a:cs typeface="Calibri"/>
                <a:sym typeface="Calibri"/>
              </a:rPr>
              <a:t>tuning.</a:t>
            </a:r>
            <a:endParaRPr sz="34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a:latin typeface="Calibri"/>
                <a:ea typeface="Calibri"/>
                <a:cs typeface="Calibri"/>
                <a:sym typeface="Calibri"/>
              </a:rPr>
              <a:t>Problem</a:t>
            </a:r>
            <a:endParaRPr sz="5000">
              <a:latin typeface="Calibri"/>
              <a:ea typeface="Calibri"/>
              <a:cs typeface="Calibri"/>
              <a:sym typeface="Calibri"/>
            </a:endParaRPr>
          </a:p>
        </p:txBody>
      </p:sp>
      <p:sp>
        <p:nvSpPr>
          <p:cNvPr id="134" name="Google Shape;134;p24"/>
          <p:cNvSpPr txBox="1">
            <a:spLocks noGrp="1"/>
          </p:cNvSpPr>
          <p:nvPr>
            <p:ph type="body" idx="1"/>
          </p:nvPr>
        </p:nvSpPr>
        <p:spPr>
          <a:xfrm>
            <a:off x="472351" y="1164100"/>
            <a:ext cx="8199300" cy="3950700"/>
          </a:xfrm>
          <a:prstGeom prst="rect">
            <a:avLst/>
          </a:prstGeom>
        </p:spPr>
        <p:txBody>
          <a:bodyPr spcFirstLastPara="1" wrap="square" lIns="91425" tIns="45700" rIns="91425" bIns="45700" anchor="t" anchorCtr="0">
            <a:noAutofit/>
          </a:bodyPr>
          <a:lstStyle/>
          <a:p>
            <a:pPr marL="457200" lvl="0" indent="-444500" algn="l" rtl="0">
              <a:spcBef>
                <a:spcPts val="640"/>
              </a:spcBef>
              <a:spcAft>
                <a:spcPts val="0"/>
              </a:spcAft>
              <a:buSzPts val="3400"/>
              <a:buFont typeface="Calibri"/>
              <a:buChar char="•"/>
            </a:pPr>
            <a:r>
              <a:rPr lang="en-US" sz="3400">
                <a:latin typeface="Calibri"/>
                <a:ea typeface="Calibri"/>
                <a:cs typeface="Calibri"/>
                <a:sym typeface="Calibri"/>
              </a:rPr>
              <a:t>Discrete components leave room for lack of precision</a:t>
            </a:r>
            <a:endParaRPr sz="3400">
              <a:latin typeface="Calibri"/>
              <a:ea typeface="Calibri"/>
              <a:cs typeface="Calibri"/>
              <a:sym typeface="Calibri"/>
            </a:endParaRPr>
          </a:p>
          <a:p>
            <a:pPr marL="457200" lvl="0" indent="-444500" algn="l" rtl="0">
              <a:spcBef>
                <a:spcPts val="0"/>
              </a:spcBef>
              <a:spcAft>
                <a:spcPts val="0"/>
              </a:spcAft>
              <a:buSzPts val="3400"/>
              <a:buFont typeface="Calibri"/>
              <a:buChar char="•"/>
            </a:pPr>
            <a:r>
              <a:rPr lang="en-US" sz="3400">
                <a:latin typeface="Calibri"/>
                <a:ea typeface="Calibri"/>
                <a:cs typeface="Calibri"/>
                <a:sym typeface="Calibri"/>
              </a:rPr>
              <a:t>Current automatic tuning units employ many relays that burn up over time</a:t>
            </a:r>
            <a:endParaRPr sz="3400">
              <a:latin typeface="Calibri"/>
              <a:ea typeface="Calibri"/>
              <a:cs typeface="Calibri"/>
              <a:sym typeface="Calibri"/>
            </a:endParaRPr>
          </a:p>
          <a:p>
            <a:pPr marL="457200" lvl="0" indent="0" algn="l" rtl="0">
              <a:spcBef>
                <a:spcPts val="640"/>
              </a:spcBef>
              <a:spcAft>
                <a:spcPts val="0"/>
              </a:spcAft>
              <a:buNone/>
            </a:pPr>
            <a:endParaRPr sz="3400">
              <a:latin typeface="Calibri"/>
              <a:ea typeface="Calibri"/>
              <a:cs typeface="Calibri"/>
              <a:sym typeface="Calibri"/>
            </a:endParaRPr>
          </a:p>
          <a:p>
            <a:pPr marL="0" lvl="0" indent="0" algn="l" rtl="0">
              <a:spcBef>
                <a:spcPts val="640"/>
              </a:spcBef>
              <a:spcAft>
                <a:spcPts val="0"/>
              </a:spcAft>
              <a:buNone/>
            </a:pPr>
            <a:endParaRPr/>
          </a:p>
          <a:p>
            <a:pPr marL="0" lvl="0" indent="0" algn="l" rtl="0">
              <a:spcBef>
                <a:spcPts val="640"/>
              </a:spcBef>
              <a:spcAft>
                <a:spcPts val="0"/>
              </a:spcAft>
              <a:buNone/>
            </a:pPr>
            <a:endParaRPr/>
          </a:p>
        </p:txBody>
      </p:sp>
      <p:pic>
        <p:nvPicPr>
          <p:cNvPr id="135" name="Google Shape;135;p24"/>
          <p:cNvPicPr preferRelativeResize="0"/>
          <p:nvPr/>
        </p:nvPicPr>
        <p:blipFill rotWithShape="1">
          <a:blip r:embed="rId3">
            <a:alphaModFix/>
          </a:blip>
          <a:srcRect r="-10314"/>
          <a:stretch/>
        </p:blipFill>
        <p:spPr>
          <a:xfrm>
            <a:off x="2746113" y="3429000"/>
            <a:ext cx="3880975" cy="2293525"/>
          </a:xfrm>
          <a:prstGeom prst="rect">
            <a:avLst/>
          </a:prstGeom>
          <a:noFill/>
          <a:ln>
            <a:noFill/>
          </a:ln>
        </p:spPr>
      </p:pic>
    </p:spTree>
  </p:cSld>
  <p:clrMapOvr>
    <a:masterClrMapping/>
  </p:clrMapOvr>
</p:sld>
</file>

<file path=ppt/theme/theme1.xml><?xml version="1.0" encoding="utf-8"?>
<a:theme xmlns:a="http://schemas.openxmlformats.org/drawingml/2006/main" name="MSU_Maroon&amp;Grey">
  <a:themeElements>
    <a:clrScheme name="Custom 1">
      <a:dk1>
        <a:srgbClr val="000000"/>
      </a:dk1>
      <a:lt1>
        <a:srgbClr val="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1704</Words>
  <Application>Microsoft Office PowerPoint</Application>
  <PresentationFormat>On-screen Show (4:3)</PresentationFormat>
  <Paragraphs>219</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vt:lpstr>
      <vt:lpstr>Calibri</vt:lpstr>
      <vt:lpstr>Arial</vt:lpstr>
      <vt:lpstr>Carme</vt:lpstr>
      <vt:lpstr>Source Code Pro</vt:lpstr>
      <vt:lpstr>Times New Roman</vt:lpstr>
      <vt:lpstr>MSU_Maroon&amp;Grey</vt:lpstr>
      <vt:lpstr>Intellitune</vt:lpstr>
      <vt:lpstr>Team Members</vt:lpstr>
      <vt:lpstr>Faculty Advisor</vt:lpstr>
      <vt:lpstr>Team Member Roles</vt:lpstr>
      <vt:lpstr>Presentation Overview</vt:lpstr>
      <vt:lpstr>Ham Radio Introduction</vt:lpstr>
      <vt:lpstr>Problem</vt:lpstr>
      <vt:lpstr>Solution</vt:lpstr>
      <vt:lpstr>Problem</vt:lpstr>
      <vt:lpstr>Solution</vt:lpstr>
      <vt:lpstr>Technical Constraints</vt:lpstr>
      <vt:lpstr>Practical Constraints</vt:lpstr>
      <vt:lpstr>PowerPoint Presentation</vt:lpstr>
      <vt:lpstr>User Interface</vt:lpstr>
      <vt:lpstr>Voltage Standing Wave Ratio (VSWR) Sensor</vt:lpstr>
      <vt:lpstr>Frequency Sampling</vt:lpstr>
      <vt:lpstr>Stepper Motor Subsystem</vt:lpstr>
      <vt:lpstr>Impedance Matching Code</vt:lpstr>
      <vt:lpstr>Variable Component Locating</vt:lpstr>
      <vt:lpstr>Timeline</vt:lpstr>
      <vt:lpstr>Progress</vt:lpstr>
      <vt:lpstr>Future Work</vt:lpstr>
      <vt:lpstr>References</vt:lpstr>
      <vt:lpstr>References</vt:lpstr>
      <vt:lpstr>References</vt:lpstr>
      <vt:lpstr>Intellitune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Intellitune</dc:title>
  <cp:lastModifiedBy>Preston Peranich</cp:lastModifiedBy>
  <cp:revision>2</cp:revision>
  <dcterms:modified xsi:type="dcterms:W3CDTF">2018-11-15T17:06:21Z</dcterms:modified>
</cp:coreProperties>
</file>